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54" r:id="rId2"/>
  </p:sldMasterIdLst>
  <p:notesMasterIdLst>
    <p:notesMasterId r:id="rId26"/>
  </p:notesMasterIdLst>
  <p:sldIdLst>
    <p:sldId id="348" r:id="rId3"/>
    <p:sldId id="532" r:id="rId4"/>
    <p:sldId id="455" r:id="rId5"/>
    <p:sldId id="428" r:id="rId6"/>
    <p:sldId id="500" r:id="rId7"/>
    <p:sldId id="501" r:id="rId8"/>
    <p:sldId id="507" r:id="rId9"/>
    <p:sldId id="514" r:id="rId10"/>
    <p:sldId id="515" r:id="rId11"/>
    <p:sldId id="516" r:id="rId12"/>
    <p:sldId id="517" r:id="rId13"/>
    <p:sldId id="519" r:id="rId14"/>
    <p:sldId id="520" r:id="rId15"/>
    <p:sldId id="534" r:id="rId16"/>
    <p:sldId id="536" r:id="rId17"/>
    <p:sldId id="535" r:id="rId18"/>
    <p:sldId id="537" r:id="rId19"/>
    <p:sldId id="538" r:id="rId20"/>
    <p:sldId id="539" r:id="rId21"/>
    <p:sldId id="540" r:id="rId22"/>
    <p:sldId id="541" r:id="rId23"/>
    <p:sldId id="451" r:id="rId24"/>
    <p:sldId id="355" r:id="rId25"/>
  </p:sldIdLst>
  <p:sldSz cx="9906000" cy="6858000" type="A4"/>
  <p:notesSz cx="6797675" cy="9926638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011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02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03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04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5051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206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19907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608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orient="horz" pos="278">
          <p15:clr>
            <a:srgbClr val="A4A3A4"/>
          </p15:clr>
        </p15:guide>
        <p15:guide id="5" orient="horz" pos="3158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8" orient="horz" pos="1366" userDrawn="1">
          <p15:clr>
            <a:srgbClr val="A4A3A4"/>
          </p15:clr>
        </p15:guide>
        <p15:guide id="14" orient="horz" pos="754" userDrawn="1">
          <p15:clr>
            <a:srgbClr val="A4A3A4"/>
          </p15:clr>
        </p15:guide>
        <p15:guide id="15" orient="horz" pos="2795" userDrawn="1">
          <p15:clr>
            <a:srgbClr val="A4A3A4"/>
          </p15:clr>
        </p15:guide>
        <p15:guide id="16" orient="horz" pos="4042" userDrawn="1">
          <p15:clr>
            <a:srgbClr val="A4A3A4"/>
          </p15:clr>
        </p15:guide>
        <p15:guide id="17" pos="126" userDrawn="1">
          <p15:clr>
            <a:srgbClr val="A4A3A4"/>
          </p15:clr>
        </p15:guide>
        <p15:guide id="18" pos="6091" userDrawn="1">
          <p15:clr>
            <a:srgbClr val="A4A3A4"/>
          </p15:clr>
        </p15:guide>
        <p15:guide id="19" pos="5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DCE6F2"/>
    <a:srgbClr val="00438E"/>
    <a:srgbClr val="376092"/>
    <a:srgbClr val="A50021"/>
    <a:srgbClr val="FF9933"/>
    <a:srgbClr val="7F96A8"/>
    <a:srgbClr val="236B23"/>
    <a:srgbClr val="005A99"/>
    <a:srgbClr val="B7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19" autoAdjust="0"/>
    <p:restoredTop sz="96475" autoAdjust="0"/>
  </p:normalViewPr>
  <p:slideViewPr>
    <p:cSldViewPr showGuides="1">
      <p:cViewPr>
        <p:scale>
          <a:sx n="84" d="100"/>
          <a:sy n="84" d="100"/>
        </p:scale>
        <p:origin x="-384" y="-738"/>
      </p:cViewPr>
      <p:guideLst>
        <p:guide orient="horz" pos="278"/>
        <p:guide orient="horz" pos="3158"/>
        <p:guide orient="horz" pos="3952"/>
        <p:guide orient="horz" pos="1366"/>
        <p:guide orient="horz" pos="754"/>
        <p:guide orient="horz" pos="2795"/>
        <p:guide orient="horz" pos="4042"/>
        <p:guide pos="126"/>
        <p:guide pos="6091"/>
        <p:guide pos="5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excel_m_data\c2_dat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excel_m_data\c8000_dat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dirty="0"/>
              <a:t>악성코드 은닉사이트 </a:t>
            </a:r>
            <a:r>
              <a:rPr lang="ko-KR" dirty="0" smtClean="0"/>
              <a:t>탐지시스템</a:t>
            </a:r>
            <a:r>
              <a:rPr lang="en-US" altLang="ko-KR" dirty="0" smtClean="0"/>
              <a:t>(MCF)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6350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forward val="3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cat>
            <c:strRef>
              <c:f>Sheet2!$A$123:$A$141</c:f>
              <c:strCache>
                <c:ptCount val="19"/>
                <c:pt idx="0">
                  <c:v>201601</c:v>
                </c:pt>
                <c:pt idx="1">
                  <c:v>201602</c:v>
                </c:pt>
                <c:pt idx="2">
                  <c:v>201603</c:v>
                </c:pt>
                <c:pt idx="3">
                  <c:v>201604</c:v>
                </c:pt>
                <c:pt idx="4">
                  <c:v>201605</c:v>
                </c:pt>
                <c:pt idx="5">
                  <c:v>201606</c:v>
                </c:pt>
                <c:pt idx="6">
                  <c:v>201607</c:v>
                </c:pt>
                <c:pt idx="7">
                  <c:v>201608</c:v>
                </c:pt>
                <c:pt idx="8">
                  <c:v>201609</c:v>
                </c:pt>
                <c:pt idx="9">
                  <c:v>201610</c:v>
                </c:pt>
                <c:pt idx="10">
                  <c:v>201611</c:v>
                </c:pt>
                <c:pt idx="11">
                  <c:v>201612</c:v>
                </c:pt>
                <c:pt idx="12">
                  <c:v>201701</c:v>
                </c:pt>
                <c:pt idx="13">
                  <c:v>201702</c:v>
                </c:pt>
                <c:pt idx="14">
                  <c:v>201703</c:v>
                </c:pt>
                <c:pt idx="15">
                  <c:v>201704</c:v>
                </c:pt>
                <c:pt idx="16">
                  <c:v>201705</c:v>
                </c:pt>
                <c:pt idx="17">
                  <c:v>201706</c:v>
                </c:pt>
                <c:pt idx="18">
                  <c:v>201707</c:v>
                </c:pt>
              </c:strCache>
            </c:strRef>
          </c:cat>
          <c:val>
            <c:numRef>
              <c:f>Sheet2!$B$123:$B$141</c:f>
              <c:numCache>
                <c:formatCode>General</c:formatCode>
                <c:ptCount val="19"/>
                <c:pt idx="0">
                  <c:v>3372</c:v>
                </c:pt>
                <c:pt idx="1">
                  <c:v>664</c:v>
                </c:pt>
                <c:pt idx="2">
                  <c:v>4908</c:v>
                </c:pt>
                <c:pt idx="3">
                  <c:v>3798</c:v>
                </c:pt>
                <c:pt idx="4">
                  <c:v>1492</c:v>
                </c:pt>
                <c:pt idx="5">
                  <c:v>1387</c:v>
                </c:pt>
                <c:pt idx="6">
                  <c:v>612</c:v>
                </c:pt>
                <c:pt idx="7">
                  <c:v>651</c:v>
                </c:pt>
                <c:pt idx="8">
                  <c:v>375</c:v>
                </c:pt>
                <c:pt idx="9">
                  <c:v>1207</c:v>
                </c:pt>
                <c:pt idx="10">
                  <c:v>1245</c:v>
                </c:pt>
                <c:pt idx="11">
                  <c:v>1647</c:v>
                </c:pt>
                <c:pt idx="12">
                  <c:v>346</c:v>
                </c:pt>
                <c:pt idx="13">
                  <c:v>1938</c:v>
                </c:pt>
                <c:pt idx="14">
                  <c:v>1104</c:v>
                </c:pt>
                <c:pt idx="15">
                  <c:v>1958</c:v>
                </c:pt>
                <c:pt idx="16">
                  <c:v>5058</c:v>
                </c:pt>
                <c:pt idx="17">
                  <c:v>9519</c:v>
                </c:pt>
                <c:pt idx="18">
                  <c:v>3810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44268544"/>
        <c:axId val="31900224"/>
      </c:barChart>
      <c:catAx>
        <c:axId val="44268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900224"/>
        <c:crosses val="autoZero"/>
        <c:auto val="1"/>
        <c:lblAlgn val="ctr"/>
        <c:lblOffset val="100"/>
        <c:noMultiLvlLbl val="0"/>
      </c:catAx>
      <c:valAx>
        <c:axId val="3190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26854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회원사정보</a:t>
            </a:r>
            <a:r>
              <a:rPr lang="en-US" altLang="ko-KR"/>
              <a:t>(4</a:t>
            </a:r>
            <a:r>
              <a:rPr lang="ko-KR" altLang="en-US"/>
              <a:t>차 다항식 분석</a:t>
            </a:r>
            <a:r>
              <a:rPr lang="en-US" altLang="ko-KR"/>
              <a:t>)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3034908802891957E-2"/>
          <c:y val="0.1973801131917689"/>
          <c:w val="0.89690458110634808"/>
          <c:h val="0.77280415973998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추세분석!$B$1</c:f>
              <c:strCache>
                <c:ptCount val="1"/>
                <c:pt idx="0">
                  <c:v>등록수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6350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forward val="3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cat>
            <c:strRef>
              <c:f>추세분석!$A$2:$A$39</c:f>
              <c:strCache>
                <c:ptCount val="32"/>
                <c:pt idx="0">
                  <c:v>201501</c:v>
                </c:pt>
                <c:pt idx="1">
                  <c:v>201502</c:v>
                </c:pt>
                <c:pt idx="2">
                  <c:v>201503</c:v>
                </c:pt>
                <c:pt idx="3">
                  <c:v>201504</c:v>
                </c:pt>
                <c:pt idx="4">
                  <c:v>201505</c:v>
                </c:pt>
                <c:pt idx="5">
                  <c:v>201506</c:v>
                </c:pt>
                <c:pt idx="6">
                  <c:v>201507</c:v>
                </c:pt>
                <c:pt idx="7">
                  <c:v>201508</c:v>
                </c:pt>
                <c:pt idx="8">
                  <c:v>201509</c:v>
                </c:pt>
                <c:pt idx="9">
                  <c:v>201510</c:v>
                </c:pt>
                <c:pt idx="10">
                  <c:v>201511</c:v>
                </c:pt>
                <c:pt idx="11">
                  <c:v>201512</c:v>
                </c:pt>
                <c:pt idx="12">
                  <c:v>201601</c:v>
                </c:pt>
                <c:pt idx="13">
                  <c:v>201602</c:v>
                </c:pt>
                <c:pt idx="14">
                  <c:v>201603</c:v>
                </c:pt>
                <c:pt idx="15">
                  <c:v>201604</c:v>
                </c:pt>
                <c:pt idx="16">
                  <c:v>201605</c:v>
                </c:pt>
                <c:pt idx="17">
                  <c:v>201606</c:v>
                </c:pt>
                <c:pt idx="18">
                  <c:v>201607</c:v>
                </c:pt>
                <c:pt idx="19">
                  <c:v>201608</c:v>
                </c:pt>
                <c:pt idx="20">
                  <c:v>201609</c:v>
                </c:pt>
                <c:pt idx="21">
                  <c:v>201610</c:v>
                </c:pt>
                <c:pt idx="22">
                  <c:v>201611</c:v>
                </c:pt>
                <c:pt idx="23">
                  <c:v>201612</c:v>
                </c:pt>
                <c:pt idx="24">
                  <c:v>201701</c:v>
                </c:pt>
                <c:pt idx="25">
                  <c:v>201702</c:v>
                </c:pt>
                <c:pt idx="26">
                  <c:v>201703</c:v>
                </c:pt>
                <c:pt idx="27">
                  <c:v>201704</c:v>
                </c:pt>
                <c:pt idx="28">
                  <c:v>201705</c:v>
                </c:pt>
                <c:pt idx="29">
                  <c:v>201706</c:v>
                </c:pt>
                <c:pt idx="30">
                  <c:v>201707</c:v>
                </c:pt>
                <c:pt idx="31">
                  <c:v>201708</c:v>
                </c:pt>
              </c:strCache>
            </c:strRef>
          </c:cat>
          <c:val>
            <c:numRef>
              <c:f>추세분석!$B$2:$B$39</c:f>
              <c:numCache>
                <c:formatCode>#,##0_ </c:formatCode>
                <c:ptCount val="38"/>
                <c:pt idx="0">
                  <c:v>3</c:v>
                </c:pt>
                <c:pt idx="1">
                  <c:v>46</c:v>
                </c:pt>
                <c:pt idx="2">
                  <c:v>165</c:v>
                </c:pt>
                <c:pt idx="3">
                  <c:v>10</c:v>
                </c:pt>
                <c:pt idx="4">
                  <c:v>6</c:v>
                </c:pt>
                <c:pt idx="5">
                  <c:v>36</c:v>
                </c:pt>
                <c:pt idx="6">
                  <c:v>757</c:v>
                </c:pt>
                <c:pt idx="7">
                  <c:v>718</c:v>
                </c:pt>
                <c:pt idx="8">
                  <c:v>1692</c:v>
                </c:pt>
                <c:pt idx="9">
                  <c:v>3870</c:v>
                </c:pt>
                <c:pt idx="10">
                  <c:v>3260</c:v>
                </c:pt>
                <c:pt idx="11">
                  <c:v>3537</c:v>
                </c:pt>
                <c:pt idx="12">
                  <c:v>3660</c:v>
                </c:pt>
                <c:pt idx="13">
                  <c:v>2708</c:v>
                </c:pt>
                <c:pt idx="14">
                  <c:v>2884</c:v>
                </c:pt>
                <c:pt idx="15">
                  <c:v>2576</c:v>
                </c:pt>
                <c:pt idx="16">
                  <c:v>5943</c:v>
                </c:pt>
                <c:pt idx="17">
                  <c:v>1891</c:v>
                </c:pt>
                <c:pt idx="18">
                  <c:v>2529</c:v>
                </c:pt>
                <c:pt idx="19">
                  <c:v>2374</c:v>
                </c:pt>
                <c:pt idx="20">
                  <c:v>1630</c:v>
                </c:pt>
                <c:pt idx="21">
                  <c:v>2295</c:v>
                </c:pt>
                <c:pt idx="22">
                  <c:v>2525</c:v>
                </c:pt>
                <c:pt idx="23">
                  <c:v>17417</c:v>
                </c:pt>
                <c:pt idx="24">
                  <c:v>2088</c:v>
                </c:pt>
                <c:pt idx="25">
                  <c:v>15762</c:v>
                </c:pt>
                <c:pt idx="26">
                  <c:v>3211</c:v>
                </c:pt>
                <c:pt idx="27">
                  <c:v>1318</c:v>
                </c:pt>
                <c:pt idx="28">
                  <c:v>1321</c:v>
                </c:pt>
                <c:pt idx="29">
                  <c:v>846</c:v>
                </c:pt>
                <c:pt idx="30">
                  <c:v>10608</c:v>
                </c:pt>
                <c:pt idx="31">
                  <c:v>49141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945728"/>
        <c:axId val="31905984"/>
      </c:barChart>
      <c:catAx>
        <c:axId val="6394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905984"/>
        <c:crossesAt val="0"/>
        <c:auto val="1"/>
        <c:lblAlgn val="ctr"/>
        <c:lblOffset val="100"/>
        <c:noMultiLvlLbl val="0"/>
      </c:catAx>
      <c:valAx>
        <c:axId val="31905984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94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B9966D22-3276-466B-85D4-ABA335FE91AB}" type="datetimeFigureOut">
              <a:rPr lang="ko-KR" altLang="en-US" smtClean="0"/>
              <a:pPr>
                <a:defRPr/>
              </a:pPr>
              <a:t>2017-12-09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52FBDADD-6CEB-448A-A6D9-B6CBBA414CD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2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FBDADD-6CEB-448A-A6D9-B6CBBA414CD4}" type="slidenum">
              <a:rPr lang="ko-KR" altLang="en-US" smtClean="0"/>
              <a:pPr>
                <a:defRPr/>
              </a:pPr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9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0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840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>
            <a:grpSpLocks/>
          </p:cNvGrpSpPr>
          <p:nvPr userDrawn="1"/>
        </p:nvGrpSpPr>
        <p:grpSpPr bwMode="auto">
          <a:xfrm>
            <a:off x="-1588" y="4"/>
            <a:ext cx="9910763" cy="1376363"/>
            <a:chOff x="0" y="0"/>
            <a:chExt cx="9910763" cy="1376192"/>
          </a:xfrm>
        </p:grpSpPr>
        <p:pic>
          <p:nvPicPr>
            <p:cNvPr id="9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모서리가 둥근 직사각형 12"/>
            <p:cNvSpPr/>
            <p:nvPr/>
          </p:nvSpPr>
          <p:spPr bwMode="auto">
            <a:xfrm>
              <a:off x="427038" y="476192"/>
              <a:ext cx="1422400" cy="2571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추진 현황</a:t>
              </a:r>
              <a:r>
                <a:rPr kumimoji="0" lang="en-US" altLang="ko-KR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1</a:t>
              </a:r>
              <a:endParaRPr kumimoji="0" lang="ko-KR" altLang="en-US" sz="16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6967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"/>
          <p:cNvGrpSpPr>
            <a:grpSpLocks/>
          </p:cNvGrpSpPr>
          <p:nvPr userDrawn="1"/>
        </p:nvGrpSpPr>
        <p:grpSpPr bwMode="auto">
          <a:xfrm>
            <a:off x="0" y="0"/>
            <a:ext cx="9910763" cy="1487488"/>
            <a:chOff x="0" y="0"/>
            <a:chExt cx="9910763" cy="1487487"/>
          </a:xfrm>
        </p:grpSpPr>
        <p:pic>
          <p:nvPicPr>
            <p:cNvPr id="15" name="Picture 2" descr="C:\Users\771\Desktop\그림3 cop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10763" cy="14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 userDrawn="1"/>
          </p:nvSpPr>
          <p:spPr bwMode="auto">
            <a:xfrm>
              <a:off x="423863" y="476250"/>
              <a:ext cx="1422400" cy="2571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추진 현황</a:t>
              </a:r>
              <a:r>
                <a:rPr kumimoji="0" lang="en-US" altLang="ko-KR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2</a:t>
              </a:r>
              <a:endParaRPr kumimoji="0" lang="ko-KR" altLang="en-US" sz="16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1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6004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>
            <a:grpSpLocks/>
          </p:cNvGrpSpPr>
          <p:nvPr userDrawn="1"/>
        </p:nvGrpSpPr>
        <p:grpSpPr bwMode="auto">
          <a:xfrm>
            <a:off x="-1588" y="4"/>
            <a:ext cx="9910763" cy="1376363"/>
            <a:chOff x="0" y="0"/>
            <a:chExt cx="9910763" cy="1376192"/>
          </a:xfrm>
        </p:grpSpPr>
        <p:pic>
          <p:nvPicPr>
            <p:cNvPr id="9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12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471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4" name="그룹 1"/>
          <p:cNvGrpSpPr>
            <a:grpSpLocks/>
          </p:cNvGrpSpPr>
          <p:nvPr userDrawn="1"/>
        </p:nvGrpSpPr>
        <p:grpSpPr bwMode="auto">
          <a:xfrm>
            <a:off x="0" y="0"/>
            <a:ext cx="9910763" cy="1487488"/>
            <a:chOff x="0" y="0"/>
            <a:chExt cx="9910763" cy="1487487"/>
          </a:xfrm>
        </p:grpSpPr>
        <p:pic>
          <p:nvPicPr>
            <p:cNvPr id="15" name="Picture 2" descr="C:\Users\771\Desktop\그림3 cop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10763" cy="14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그룹 63"/>
            <p:cNvGrpSpPr>
              <a:grpSpLocks/>
            </p:cNvGrpSpPr>
            <p:nvPr/>
          </p:nvGrpSpPr>
          <p:grpSpPr bwMode="auto">
            <a:xfrm>
              <a:off x="423933" y="476250"/>
              <a:ext cx="4063156" cy="257280"/>
              <a:chOff x="426314" y="476250"/>
              <a:chExt cx="4063156" cy="25728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 분석과제 수행</a:t>
                </a:r>
                <a:endParaRPr kumimoji="0" lang="en-US" altLang="ko-KR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426244" y="476250"/>
                <a:ext cx="1422400" cy="25717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2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15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34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80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84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87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2" r:id="rId4"/>
    <p:sldLayoutId id="2147483653" r:id="rId5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01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02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03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04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758" indent="-342758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1" indent="-285631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26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35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44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56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6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7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84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lvl1pPr algn="l" defTabSz="839619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904" indent="-209904" algn="l" defTabSz="839619" rtl="0" eaLnBrk="1" latinLnBrk="1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971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2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334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4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08952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76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56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37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1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1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42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23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04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885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66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475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09184" y="413930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2017.12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1319" y="4139305"/>
            <a:ext cx="138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종료보고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12602" y="4164582"/>
            <a:ext cx="18000" cy="288000"/>
          </a:xfrm>
          <a:prstGeom prst="rect">
            <a:avLst/>
          </a:prstGeom>
          <a:solidFill>
            <a:srgbClr val="0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latin typeface="+mn-ea"/>
            </a:endParaRPr>
          </a:p>
        </p:txBody>
      </p:sp>
      <p:pic>
        <p:nvPicPr>
          <p:cNvPr id="12" name="Picture 3" descr="D:\바탕화면\160907_도로교통공단 제안서\psd_A4_세로형\png\로고.png"/>
          <p:cNvPicPr>
            <a:picLocks noChangeAspect="1" noChangeArrowheads="1"/>
          </p:cNvPicPr>
          <p:nvPr/>
        </p:nvPicPr>
        <p:blipFill>
          <a:blip r:embed="rId3" cstate="print"/>
          <a:srcRect r="31580"/>
          <a:stretch>
            <a:fillRect/>
          </a:stretch>
        </p:blipFill>
        <p:spPr bwMode="auto">
          <a:xfrm>
            <a:off x="7872505" y="6027357"/>
            <a:ext cx="1636971" cy="5011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40732" y="2348880"/>
            <a:ext cx="6825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rgbClr val="00B1F1"/>
                </a:solidFill>
                <a:latin typeface="+mj-ea"/>
                <a:ea typeface="+mj-ea"/>
              </a:rPr>
              <a:t>사이버 위협 </a:t>
            </a:r>
            <a:r>
              <a:rPr lang="ko-KR" altLang="en-US" sz="4000" dirty="0" err="1">
                <a:solidFill>
                  <a:srgbClr val="00B1F1"/>
                </a:solidFill>
                <a:latin typeface="+mj-ea"/>
                <a:ea typeface="+mj-ea"/>
              </a:rPr>
              <a:t>인텔리전스</a:t>
            </a:r>
            <a:r>
              <a:rPr lang="ko-KR" altLang="en-US" sz="4000" dirty="0">
                <a:solidFill>
                  <a:srgbClr val="00B1F1"/>
                </a:solidFill>
                <a:latin typeface="+mj-ea"/>
                <a:ea typeface="+mj-ea"/>
              </a:rPr>
              <a:t> </a:t>
            </a:r>
            <a:endParaRPr lang="en-US" altLang="ko-KR" sz="4000" dirty="0">
              <a:solidFill>
                <a:srgbClr val="00B1F1"/>
              </a:solidFill>
              <a:latin typeface="+mj-ea"/>
              <a:ea typeface="+mj-ea"/>
            </a:endParaRPr>
          </a:p>
          <a:p>
            <a:r>
              <a:rPr lang="ko-KR" altLang="en-US" sz="4000" dirty="0" err="1" smtClean="0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+mj-ea"/>
                <a:ea typeface="+mj-ea"/>
              </a:rPr>
              <a:t>정보화전략계획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수립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 descr="인터넷진흥원로고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480" y="296652"/>
            <a:ext cx="1853691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Prediction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은닉사이트 탐지시스템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C0002)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35506"/>
              </p:ext>
            </p:extLst>
          </p:nvPr>
        </p:nvGraphicFramePr>
        <p:xfrm>
          <a:off x="164468" y="2168860"/>
          <a:ext cx="1368154" cy="426148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84077"/>
                <a:gridCol w="684077"/>
              </a:tblGrid>
              <a:tr h="159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월별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등록수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201501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75058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150058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31179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3793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4685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1815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850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1919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1360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3664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1245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201512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3631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3372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664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4908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3798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1492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1387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612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651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1207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1245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1647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346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1938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1104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1958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5058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9519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3810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201708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1691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007952" y="2240868"/>
          <a:ext cx="1612900" cy="270030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326"/>
                <a:gridCol w="711574"/>
              </a:tblGrid>
              <a:tr h="1584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MCF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등록수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4,467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표준 오차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1,341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중앙값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1,176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최빈값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380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표준 편차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15,924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분산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253,580,207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56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7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범위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149,930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최소값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128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최대값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150,058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629,779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관측수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가장 큰 값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150,058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가장 작은 값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128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656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신뢰 수준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(95.0%)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2,651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1604628" y="2204864"/>
          <a:ext cx="6408712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1.4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내부 데이터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85243"/>
              </p:ext>
            </p:extLst>
          </p:nvPr>
        </p:nvGraphicFramePr>
        <p:xfrm>
          <a:off x="7941332" y="2168860"/>
          <a:ext cx="1699704" cy="349377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08112"/>
                <a:gridCol w="691592"/>
              </a:tblGrid>
              <a:tr h="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 err="1">
                          <a:effectLst/>
                        </a:rPr>
                        <a:t>등록수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탐색적분석정보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평균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4,467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표준 오차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1,341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중앙값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1,176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최빈값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380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표준 편차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15,924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분산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253,580,207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56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범위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149,930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최소값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128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최대값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150,058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629,779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관측수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141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가장 큰 값</a:t>
                      </a:r>
                      <a:r>
                        <a:rPr lang="en-US" altLang="ko-KR" sz="800" u="none" strike="noStrike">
                          <a:effectLst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150,058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가장 작은 값</a:t>
                      </a:r>
                      <a:r>
                        <a:rPr lang="en-US" altLang="ko-KR" sz="800" u="none" strike="noStrike">
                          <a:effectLst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128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신뢰 수준</a:t>
                      </a:r>
                      <a:r>
                        <a:rPr lang="en-US" altLang="ko-KR" sz="800" u="none" strike="noStrike">
                          <a:effectLst/>
                        </a:rPr>
                        <a:t>(95.0%)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2,651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7925826" y="2300823"/>
            <a:ext cx="1743637" cy="206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41532" y="6459143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2005.11 ~ 2017.08 (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그래프 데이터기간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2016.01~2017.08)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85248" y="5216466"/>
            <a:ext cx="2484276" cy="1272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32318"/>
              </p:ext>
            </p:extLst>
          </p:nvPr>
        </p:nvGraphicFramePr>
        <p:xfrm>
          <a:off x="7365652" y="5419331"/>
          <a:ext cx="2159856" cy="1392555"/>
        </p:xfrm>
        <a:graphic>
          <a:graphicData uri="http://schemas.openxmlformats.org/drawingml/2006/table">
            <a:tbl>
              <a:tblPr/>
              <a:tblGrid>
                <a:gridCol w="2159856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탐지 데이터가 월별 평균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4,467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건이 등록되며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특정기간에 월별 최대 값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(150,058)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을 나타내며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방정식의 월별 패턴을 이용하여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미래 등록정보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예측치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제공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모서리가 둥근 직사각형 15"/>
          <p:cNvSpPr/>
          <p:nvPr/>
        </p:nvSpPr>
        <p:spPr>
          <a:xfrm>
            <a:off x="118781" y="2428403"/>
            <a:ext cx="1413839" cy="1495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6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2024845"/>
            <a:ext cx="9220200" cy="1908212"/>
          </a:xfrm>
          <a:prstGeom prst="rect">
            <a:avLst/>
          </a:prstGeom>
        </p:spPr>
      </p:pic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Decomposition of additive time series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은닉사이트 탐지시스템 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C0002)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45188" y="2132069"/>
            <a:ext cx="949368" cy="5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7761312" y="2132856"/>
            <a:ext cx="1276580" cy="540060"/>
          </a:xfrm>
          <a:prstGeom prst="wedgeEllipseCallout">
            <a:avLst>
              <a:gd name="adj1" fmla="val -59491"/>
              <a:gd name="adj2" fmla="val 60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2014-05,</a:t>
            </a:r>
          </a:p>
          <a:p>
            <a:pPr algn="ctr"/>
            <a:r>
              <a:rPr lang="en-US" altLang="ko-KR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2015-01</a:t>
            </a:r>
            <a:endParaRPr lang="ko-KR" altLang="en-US" sz="12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1.5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내부 데이터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8524" y="6345324"/>
            <a:ext cx="26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2015.01 ~ 2017.08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151875"/>
              </p:ext>
            </p:extLst>
          </p:nvPr>
        </p:nvGraphicFramePr>
        <p:xfrm>
          <a:off x="681038" y="3934921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  <a:latin typeface="+mn-ea"/>
                          <a:ea typeface="+mn-ea"/>
                        </a:rPr>
                        <a:t>   관측자료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150,058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31,179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3,793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4,685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1,815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850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1,919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1,360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3,664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1,245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3,631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3,372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4,908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3,798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1,492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1,387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612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1,207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1,245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1,647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346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1,938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1,104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1,958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5,058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9,519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3,810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1,691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31574"/>
              </p:ext>
            </p:extLst>
          </p:nvPr>
        </p:nvGraphicFramePr>
        <p:xfrm>
          <a:off x="681038" y="4843028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계절성분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9,958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-3,062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4,590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-2,658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-2,709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-2,527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-1,887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228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3,159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9,958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-3,062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4,590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-2,411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-2,658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-2,709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-2,527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-1,887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228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3,159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9,958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-3,092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-3,062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4,590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-2,411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-2,658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06454"/>
              </p:ext>
            </p:extLst>
          </p:nvPr>
        </p:nvGraphicFramePr>
        <p:xfrm>
          <a:off x="681038" y="5735121"/>
          <a:ext cx="8543920" cy="82622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추세성분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6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28,857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28,275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27,761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26,907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24,725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20,285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11,073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3,753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2,659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2,526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2,375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2,348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2,285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2,191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2,048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1,945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1,863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1,654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1,581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1,475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1,240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1,312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1,800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2,272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2,448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</a:tbl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1892660" y="4149080"/>
            <a:ext cx="6213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40932" y="4833156"/>
            <a:ext cx="648072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56656" y="4833156"/>
            <a:ext cx="648072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9404" y="4855223"/>
            <a:ext cx="648072" cy="84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95312" y="5406825"/>
            <a:ext cx="2342164" cy="11403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50555"/>
              </p:ext>
            </p:extLst>
          </p:nvPr>
        </p:nvGraphicFramePr>
        <p:xfrm>
          <a:off x="7001424" y="5534895"/>
          <a:ext cx="2200048" cy="1302105"/>
        </p:xfrm>
        <a:graphic>
          <a:graphicData uri="http://schemas.openxmlformats.org/drawingml/2006/table">
            <a:tbl>
              <a:tblPr/>
              <a:tblGrid>
                <a:gridCol w="2200048"/>
              </a:tblGrid>
              <a:tr h="829384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2015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월에 탐지가 급등함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추세정보는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2014~2016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년에 급격하게 탐지등록이 증가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계절성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5, 12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월에 탐지등록이 많음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74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8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501172" y="2600908"/>
            <a:ext cx="180021" cy="26625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Prediction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C8000)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950435" y="2952980"/>
            <a:ext cx="3092772" cy="2160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869324" y="2060848"/>
          <a:ext cx="1656184" cy="290195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30185"/>
                <a:gridCol w="725999"/>
              </a:tblGrid>
              <a:tr h="1702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등록수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탐색적분석정보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평균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4,588.3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표준 오차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1,608.7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중앙값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2,334.5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최빈값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표준 편차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9,100.4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분산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82,817,453.46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4.2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범위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49,138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최소값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최대값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49,141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146,827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관측수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가장 큰 값</a:t>
                      </a:r>
                      <a:r>
                        <a:rPr lang="en-US" altLang="ko-KR" sz="800" u="none" strike="noStrike">
                          <a:effectLst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49,141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가장 작은 값</a:t>
                      </a:r>
                      <a:r>
                        <a:rPr lang="en-US" altLang="ko-KR" sz="800" u="none" strike="noStrike" dirty="0">
                          <a:effectLst/>
                        </a:rPr>
                        <a:t>(1)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79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신뢰 수준</a:t>
                      </a:r>
                      <a:r>
                        <a:rPr lang="en-US" altLang="ko-KR" sz="800" u="none" strike="noStrike">
                          <a:effectLst/>
                        </a:rPr>
                        <a:t>(95.0%)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3,281.0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51565"/>
              </p:ext>
            </p:extLst>
          </p:nvPr>
        </p:nvGraphicFramePr>
        <p:xfrm>
          <a:off x="1172581" y="2057453"/>
          <a:ext cx="7092787" cy="425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36476" y="2065328"/>
          <a:ext cx="863076" cy="435134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31538"/>
                <a:gridCol w="431538"/>
              </a:tblGrid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등록수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165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757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1,692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3,870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3,537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3,660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2,708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2,884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2,576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5,943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1,891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2,374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2,295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17,417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2,088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15,762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3,211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1,321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846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10,608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49,141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833320" y="2204864"/>
            <a:ext cx="1743637" cy="206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1.6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2580" y="6345324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2015.01 ~ 2017.08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49244" y="4962802"/>
            <a:ext cx="2412268" cy="1179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64561"/>
              </p:ext>
            </p:extLst>
          </p:nvPr>
        </p:nvGraphicFramePr>
        <p:xfrm>
          <a:off x="7329648" y="5144033"/>
          <a:ext cx="2159856" cy="1057275"/>
        </p:xfrm>
        <a:graphic>
          <a:graphicData uri="http://schemas.openxmlformats.org/drawingml/2006/table">
            <a:tbl>
              <a:tblPr/>
              <a:tblGrid>
                <a:gridCol w="2159856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회원사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정보는 월별 평균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4,588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건이 등록되며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특정기간에 월별 최대 값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(49,141)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을 나타내며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방정식이 월별 미래 패턴을 적절하게 예지 할 수 있음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190789" y="6273800"/>
            <a:ext cx="909783" cy="149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89231"/>
              </p:ext>
            </p:extLst>
          </p:nvPr>
        </p:nvGraphicFramePr>
        <p:xfrm>
          <a:off x="681038" y="3934921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  <a:latin typeface="+mn-ea"/>
                          <a:ea typeface="+mn-ea"/>
                        </a:rPr>
                        <a:t>   관측자료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3,870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3,537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3,660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2,708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2,884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5,943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1,891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2,374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2,295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17,417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2,088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15,762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10,608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49,141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63537"/>
              </p:ext>
            </p:extLst>
          </p:nvPr>
        </p:nvGraphicFramePr>
        <p:xfrm>
          <a:off x="681038" y="4843028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계절성분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-2,221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-891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-1,135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6,405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-2,221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-891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-1,135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6,405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43205"/>
              </p:ext>
            </p:extLst>
          </p:nvPr>
        </p:nvGraphicFramePr>
        <p:xfrm>
          <a:off x="681038" y="5735121"/>
          <a:ext cx="8543920" cy="82622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추세성분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6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1,591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1,815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2,035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2,389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2,714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2,865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3,074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3,006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2,910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3,458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3,971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5,006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4,968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4,723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4,487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4,780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7,065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</a:tbl>
          </a:graphicData>
        </a:graphic>
      </p:graphicFrame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Decomposition of additive time series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 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C8000)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2115028"/>
            <a:ext cx="9001000" cy="181802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504728" y="4851158"/>
            <a:ext cx="612068" cy="846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40931" y="4844568"/>
            <a:ext cx="619659" cy="852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2216" y="4837978"/>
            <a:ext cx="615260" cy="8592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1.7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17196" y="5913276"/>
            <a:ext cx="2589010" cy="665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3618"/>
              </p:ext>
            </p:extLst>
          </p:nvPr>
        </p:nvGraphicFramePr>
        <p:xfrm>
          <a:off x="6856030" y="6057292"/>
          <a:ext cx="2437792" cy="576064"/>
        </p:xfrm>
        <a:graphic>
          <a:graphicData uri="http://schemas.openxmlformats.org/drawingml/2006/table">
            <a:tbl>
              <a:tblPr/>
              <a:tblGrid>
                <a:gridCol w="2437792"/>
              </a:tblGrid>
              <a:tr h="3988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추세정보는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2015~2017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년에 점증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계절성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12, 2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5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월에 탐지등록이 많음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236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1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요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2384884"/>
            <a:ext cx="7697636" cy="262829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해커들이 악성코드에 적용한 </a:t>
            </a:r>
            <a:r>
              <a:rPr lang="en-US" altLang="ko-KR" sz="1400" b="1" dirty="0">
                <a:latin typeface="+mn-ea"/>
              </a:rPr>
              <a:t>DGA</a:t>
            </a:r>
            <a:r>
              <a:rPr lang="ko-KR" altLang="en-US" sz="1400" b="1" dirty="0">
                <a:latin typeface="+mn-ea"/>
              </a:rPr>
              <a:t>는 더욱 진화하면서 악성 도메인을 생성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악성 코드로부터 감염된 </a:t>
            </a:r>
            <a:r>
              <a:rPr lang="ko-KR" altLang="en-US" sz="1400" b="1" dirty="0" err="1">
                <a:latin typeface="+mn-ea"/>
              </a:rPr>
              <a:t>좀비</a:t>
            </a:r>
            <a:r>
              <a:rPr lang="en-US" altLang="ko-KR" sz="1400" b="1" dirty="0">
                <a:latin typeface="+mn-ea"/>
              </a:rPr>
              <a:t>PC </a:t>
            </a:r>
            <a:r>
              <a:rPr lang="ko-KR" altLang="en-US" sz="1400" b="1" dirty="0">
                <a:latin typeface="+mn-ea"/>
              </a:rPr>
              <a:t>와 제어서버를 효과적으로 차단하는 </a:t>
            </a:r>
            <a:r>
              <a:rPr lang="ko-KR" altLang="en-US" sz="1400" b="1" dirty="0" smtClean="0">
                <a:latin typeface="+mn-ea"/>
              </a:rPr>
              <a:t>선제 대응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b="1" dirty="0">
                <a:latin typeface="+mn-ea"/>
              </a:rPr>
              <a:t> 악성 도메인을 분류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8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실험 모형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1092" y="2168860"/>
            <a:ext cx="3852428" cy="38884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분류</a:t>
            </a:r>
            <a:r>
              <a:rPr lang="en-US" altLang="ko-KR" sz="1400" b="1" dirty="0" smtClean="0">
                <a:latin typeface="+mn-ea"/>
              </a:rPr>
              <a:t>(Classification) </a:t>
            </a:r>
            <a:r>
              <a:rPr lang="ko-KR" altLang="en-US" sz="1400" b="1" dirty="0" smtClean="0">
                <a:latin typeface="+mn-ea"/>
              </a:rPr>
              <a:t>알고리즘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- Bigram</a:t>
            </a:r>
            <a:br>
              <a:rPr lang="en-US" altLang="ko-KR" sz="1400" b="1" dirty="0" smtClean="0">
                <a:latin typeface="+mn-ea"/>
              </a:rPr>
            </a:b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- LSTM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학습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테스트 데이터 생성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- DGA(10</a:t>
            </a:r>
            <a:r>
              <a:rPr lang="ko-KR" altLang="en-US" sz="1400" b="1" dirty="0">
                <a:latin typeface="+mn-ea"/>
              </a:rPr>
              <a:t>개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 smtClean="0">
                <a:latin typeface="+mn-ea"/>
              </a:rPr>
              <a:t>도메인 생성</a:t>
            </a:r>
            <a:r>
              <a:rPr lang="en-US" altLang="ko-KR" sz="1400" b="1" dirty="0">
                <a:latin typeface="+mn-ea"/>
              </a:rPr>
              <a:t/>
            </a:r>
            <a:br>
              <a:rPr lang="en-US" altLang="ko-KR" sz="1400" b="1" dirty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- </a:t>
            </a:r>
            <a:r>
              <a:rPr lang="en-US" altLang="ko-KR" sz="1400" b="1" dirty="0" err="1" smtClean="0">
                <a:latin typeface="+mn-ea"/>
              </a:rPr>
              <a:t>Alexa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상위 </a:t>
            </a:r>
            <a:r>
              <a:rPr lang="en-US" altLang="ko-KR" sz="1400" b="1" dirty="0">
                <a:latin typeface="+mn-ea"/>
              </a:rPr>
              <a:t>100</a:t>
            </a:r>
            <a:r>
              <a:rPr lang="ko-KR" altLang="en-US" sz="1400" b="1" dirty="0" smtClean="0">
                <a:latin typeface="+mn-ea"/>
              </a:rPr>
              <a:t>만 건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416496" y="2348880"/>
            <a:ext cx="5123311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실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험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80492" y="2131851"/>
            <a:ext cx="5220580" cy="4465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1092" y="2168860"/>
            <a:ext cx="3852428" cy="38884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err="1" smtClean="0">
                <a:latin typeface="+mn-ea"/>
              </a:rPr>
              <a:t>data_generator</a:t>
            </a:r>
            <a:r>
              <a:rPr lang="en-US" altLang="ko-KR" sz="1400" b="1" dirty="0" smtClean="0">
                <a:latin typeface="+mn-ea"/>
              </a:rPr>
              <a:t/>
            </a:r>
            <a:br>
              <a:rPr lang="en-US" altLang="ko-KR" sz="1400" b="1" dirty="0" smtClean="0">
                <a:latin typeface="+mn-ea"/>
              </a:rPr>
            </a:b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b="1" dirty="0" err="1" smtClean="0">
                <a:latin typeface="+mn-ea"/>
              </a:rPr>
              <a:t>dga_classification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결과 </a:t>
            </a:r>
            <a:r>
              <a:rPr lang="en-US" altLang="ko-KR" sz="1400" b="1" dirty="0" smtClean="0">
                <a:latin typeface="+mn-ea"/>
              </a:rPr>
              <a:t>data</a:t>
            </a:r>
          </a:p>
          <a:p>
            <a:r>
              <a:rPr lang="en-US" altLang="ko-KR" sz="1400" b="1" dirty="0">
                <a:latin typeface="+mn-ea"/>
              </a:rPr>
              <a:t> 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4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69324" y="2168860"/>
            <a:ext cx="1764196" cy="38884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confusion matrix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accuracy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precision</a:t>
            </a: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recall</a:t>
            </a:r>
          </a:p>
          <a:p>
            <a:r>
              <a:rPr lang="en-US" altLang="ko-KR" sz="1400" b="1" dirty="0">
                <a:latin typeface="+mn-ea"/>
              </a:rPr>
              <a:t> 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64468" y="2147410"/>
            <a:ext cx="7704856" cy="4953998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4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29264" y="2168860"/>
            <a:ext cx="1764196" cy="226825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ROC curve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AUC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473738" y="2168860"/>
            <a:ext cx="6459482" cy="4248472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88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론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7388" y="2636912"/>
            <a:ext cx="7130752" cy="295232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딥러닝</a:t>
            </a:r>
            <a:r>
              <a:rPr lang="ko-KR" altLang="en-US" sz="1400" b="1" dirty="0">
                <a:latin typeface="+mn-ea"/>
              </a:rPr>
              <a:t> 알고리즘</a:t>
            </a:r>
            <a:r>
              <a:rPr lang="en-US" altLang="ko-KR" sz="1400" b="1" dirty="0">
                <a:latin typeface="+mn-ea"/>
              </a:rPr>
              <a:t>(LSTM)</a:t>
            </a:r>
            <a:r>
              <a:rPr lang="ko-KR" altLang="en-US" sz="1400" b="1" dirty="0">
                <a:latin typeface="+mn-ea"/>
              </a:rPr>
              <a:t>과 </a:t>
            </a:r>
            <a:r>
              <a:rPr lang="ko-KR" altLang="en-US" sz="1400" b="1" dirty="0" err="1">
                <a:latin typeface="+mn-ea"/>
              </a:rPr>
              <a:t>머신러닌</a:t>
            </a:r>
            <a:r>
              <a:rPr lang="ko-KR" altLang="en-US" sz="1400" b="1" dirty="0">
                <a:latin typeface="+mn-ea"/>
              </a:rPr>
              <a:t> 알고리즘</a:t>
            </a:r>
            <a:r>
              <a:rPr lang="en-US" altLang="ko-KR" sz="1400" b="1" dirty="0">
                <a:latin typeface="+mn-ea"/>
              </a:rPr>
              <a:t>(Bigram) </a:t>
            </a:r>
            <a:r>
              <a:rPr lang="ko-KR" altLang="en-US" sz="1400" b="1" dirty="0">
                <a:latin typeface="+mn-ea"/>
              </a:rPr>
              <a:t>모델을  </a:t>
            </a:r>
            <a:r>
              <a:rPr lang="ko-KR" altLang="en-US" sz="1400" b="1" dirty="0" smtClean="0">
                <a:latin typeface="+mn-ea"/>
              </a:rPr>
              <a:t>각각 실험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모델 </a:t>
            </a:r>
            <a:r>
              <a:rPr lang="ko-KR" altLang="en-US" sz="1400" b="1" dirty="0" smtClean="0">
                <a:latin typeface="+mn-ea"/>
              </a:rPr>
              <a:t>성능 </a:t>
            </a:r>
            <a:r>
              <a:rPr lang="ko-KR" altLang="en-US" sz="1400" b="1" dirty="0">
                <a:latin typeface="+mn-ea"/>
              </a:rPr>
              <a:t>평가 </a:t>
            </a:r>
            <a:r>
              <a:rPr lang="ko-KR" altLang="en-US" sz="1400" b="1" dirty="0" smtClean="0">
                <a:latin typeface="+mn-ea"/>
              </a:rPr>
              <a:t>결과 </a:t>
            </a:r>
            <a:r>
              <a:rPr lang="en-US" altLang="ko-KR" sz="1400" b="1" dirty="0">
                <a:latin typeface="+mn-ea"/>
              </a:rPr>
              <a:t>LSTM </a:t>
            </a:r>
            <a:r>
              <a:rPr lang="ko-KR" altLang="en-US" sz="1400" b="1" dirty="0">
                <a:latin typeface="+mn-ea"/>
              </a:rPr>
              <a:t>모델의 성능이 우수한 것을 </a:t>
            </a:r>
            <a:r>
              <a:rPr lang="ko-KR" altLang="en-US" sz="1400" b="1" dirty="0" smtClean="0">
                <a:latin typeface="+mn-ea"/>
              </a:rPr>
              <a:t>확인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DGA </a:t>
            </a:r>
            <a:r>
              <a:rPr lang="ko-KR" altLang="en-US" sz="1400" b="1" dirty="0">
                <a:latin typeface="+mn-ea"/>
              </a:rPr>
              <a:t>분석</a:t>
            </a:r>
            <a:r>
              <a:rPr lang="en-US" altLang="ko-KR" sz="1400" b="1" dirty="0">
                <a:latin typeface="+mn-ea"/>
              </a:rPr>
              <a:t>(Reverse engineering) </a:t>
            </a:r>
            <a:r>
              <a:rPr lang="ko-KR" altLang="en-US" sz="1400" b="1" dirty="0">
                <a:latin typeface="+mn-ea"/>
              </a:rPr>
              <a:t>모델을 고도화 </a:t>
            </a:r>
            <a:r>
              <a:rPr lang="ko-KR" altLang="en-US" sz="1400" b="1" dirty="0" smtClean="0">
                <a:latin typeface="+mn-ea"/>
              </a:rPr>
              <a:t>필요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다양한 분류 </a:t>
            </a:r>
            <a:r>
              <a:rPr lang="en-US" altLang="ko-KR" sz="1400" b="1" dirty="0">
                <a:latin typeface="+mn-ea"/>
              </a:rPr>
              <a:t>Algorithm </a:t>
            </a:r>
            <a:r>
              <a:rPr lang="ko-KR" altLang="en-US" sz="1400" b="1" dirty="0">
                <a:latin typeface="+mn-ea"/>
              </a:rPr>
              <a:t>실험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2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98" y="1952836"/>
            <a:ext cx="103331" cy="90249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021710" y="2122447"/>
            <a:ext cx="5502877" cy="563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61718" y="2132856"/>
            <a:ext cx="1175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ko-KR" altLang="en-US" sz="2000" dirty="0">
              <a:solidFill>
                <a:srgbClr val="FFDA3B"/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68724" y="2057563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endParaRPr lang="ko-KR" altLang="en-US" sz="4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73" y="2625815"/>
            <a:ext cx="103331" cy="90249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11585" y="2795426"/>
            <a:ext cx="5713002" cy="5632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51592" y="2805835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세부 추진현황</a:t>
            </a:r>
            <a:endParaRPr lang="ko-KR" altLang="en-US" sz="2000" dirty="0">
              <a:solidFill>
                <a:srgbClr val="FFDA3B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68251" y="2698861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70C0"/>
                </a:solidFill>
                <a:latin typeface="+mj-ea"/>
                <a:ea typeface="+mj-ea"/>
              </a:rPr>
              <a:t>2</a:t>
            </a:r>
            <a:endParaRPr lang="ko-KR" altLang="en-US" sz="4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88" y="4290697"/>
            <a:ext cx="103331" cy="90249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034800" y="4460308"/>
            <a:ext cx="5489787" cy="563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74808" y="4470717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향후 발전방향</a:t>
            </a:r>
            <a:endParaRPr lang="ko-KR" altLang="en-US" sz="2000" dirty="0">
              <a:solidFill>
                <a:srgbClr val="FFDA3B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81814" y="4332062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70C0"/>
                </a:solidFill>
                <a:latin typeface="+mj-ea"/>
                <a:ea typeface="+mj-ea"/>
              </a:rPr>
              <a:t>3</a:t>
            </a:r>
            <a:endParaRPr lang="ko-KR" altLang="en-US" sz="4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22" y="919173"/>
            <a:ext cx="1288814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kumimoji="0"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2639" y="1029781"/>
            <a:ext cx="360194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 </a:t>
            </a:r>
            <a:r>
              <a:rPr kumimoji="0"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인텔리전스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빅데이터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정보화전략계획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수립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16796" y="3356992"/>
            <a:ext cx="3701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2.1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빅데이터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정보화전략계획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수립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36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2.2 </a:t>
            </a:r>
            <a:r>
              <a:rPr lang="ko-KR" altLang="en-US" sz="2000" dirty="0" err="1" smtClean="0">
                <a:latin typeface="+mj-ea"/>
                <a:ea typeface="+mj-ea"/>
              </a:rPr>
              <a:t>빅데이터</a:t>
            </a:r>
            <a:r>
              <a:rPr lang="ko-KR" altLang="en-US" sz="2000" dirty="0" smtClean="0">
                <a:latin typeface="+mj-ea"/>
                <a:ea typeface="+mj-ea"/>
              </a:rPr>
              <a:t> 분석과제 수행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전체 분석 내용으로 수정 보완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개요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 분석 및 기대 효과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388" y="2636912"/>
            <a:ext cx="7130752" cy="295232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딥러닝</a:t>
            </a:r>
            <a:r>
              <a:rPr lang="ko-KR" altLang="en-US" sz="1400" b="1" dirty="0">
                <a:latin typeface="+mn-ea"/>
              </a:rPr>
              <a:t> 알고리즘</a:t>
            </a:r>
            <a:r>
              <a:rPr lang="en-US" altLang="ko-KR" sz="1400" b="1" dirty="0">
                <a:latin typeface="+mn-ea"/>
              </a:rPr>
              <a:t>(LSTM)</a:t>
            </a:r>
            <a:r>
              <a:rPr lang="ko-KR" altLang="en-US" sz="1400" b="1" dirty="0">
                <a:latin typeface="+mn-ea"/>
              </a:rPr>
              <a:t>과 </a:t>
            </a:r>
            <a:r>
              <a:rPr lang="ko-KR" altLang="en-US" sz="1400" b="1" dirty="0" err="1">
                <a:latin typeface="+mn-ea"/>
              </a:rPr>
              <a:t>머신러닌</a:t>
            </a:r>
            <a:r>
              <a:rPr lang="ko-KR" altLang="en-US" sz="1400" b="1" dirty="0">
                <a:latin typeface="+mn-ea"/>
              </a:rPr>
              <a:t> 알고리즘</a:t>
            </a:r>
            <a:r>
              <a:rPr lang="en-US" altLang="ko-KR" sz="1400" b="1" dirty="0">
                <a:latin typeface="+mn-ea"/>
              </a:rPr>
              <a:t>(Bigram) </a:t>
            </a:r>
            <a:r>
              <a:rPr lang="ko-KR" altLang="en-US" sz="1400" b="1" dirty="0">
                <a:latin typeface="+mn-ea"/>
              </a:rPr>
              <a:t>모델을  </a:t>
            </a:r>
            <a:r>
              <a:rPr lang="ko-KR" altLang="en-US" sz="1400" b="1" dirty="0" smtClean="0">
                <a:latin typeface="+mn-ea"/>
              </a:rPr>
              <a:t>각각 실험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모델 </a:t>
            </a:r>
            <a:r>
              <a:rPr lang="ko-KR" altLang="en-US" sz="1400" b="1" dirty="0" smtClean="0">
                <a:latin typeface="+mn-ea"/>
              </a:rPr>
              <a:t>성능 </a:t>
            </a:r>
            <a:r>
              <a:rPr lang="ko-KR" altLang="en-US" sz="1400" b="1" dirty="0">
                <a:latin typeface="+mn-ea"/>
              </a:rPr>
              <a:t>평가 </a:t>
            </a:r>
            <a:r>
              <a:rPr lang="ko-KR" altLang="en-US" sz="1400" b="1" dirty="0" smtClean="0">
                <a:latin typeface="+mn-ea"/>
              </a:rPr>
              <a:t>결과 </a:t>
            </a:r>
            <a:r>
              <a:rPr lang="en-US" altLang="ko-KR" sz="1400" b="1" dirty="0">
                <a:latin typeface="+mn-ea"/>
              </a:rPr>
              <a:t>LSTM </a:t>
            </a:r>
            <a:r>
              <a:rPr lang="ko-KR" altLang="en-US" sz="1400" b="1" dirty="0">
                <a:latin typeface="+mn-ea"/>
              </a:rPr>
              <a:t>모델의 성능이 우수한 것을 </a:t>
            </a:r>
            <a:r>
              <a:rPr lang="ko-KR" altLang="en-US" sz="1400" b="1" dirty="0" smtClean="0">
                <a:latin typeface="+mn-ea"/>
              </a:rPr>
              <a:t>확인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DGA </a:t>
            </a:r>
            <a:r>
              <a:rPr lang="ko-KR" altLang="en-US" sz="1400" b="1" dirty="0">
                <a:latin typeface="+mn-ea"/>
              </a:rPr>
              <a:t>분석</a:t>
            </a:r>
            <a:r>
              <a:rPr lang="en-US" altLang="ko-KR" sz="1400" b="1" dirty="0">
                <a:latin typeface="+mn-ea"/>
              </a:rPr>
              <a:t>(Reverse engineering) </a:t>
            </a:r>
            <a:r>
              <a:rPr lang="ko-KR" altLang="en-US" sz="1400" b="1" dirty="0">
                <a:latin typeface="+mn-ea"/>
              </a:rPr>
              <a:t>모델을 고도화 </a:t>
            </a:r>
            <a:r>
              <a:rPr lang="ko-KR" altLang="en-US" sz="1400" b="1" dirty="0" smtClean="0">
                <a:latin typeface="+mn-ea"/>
              </a:rPr>
              <a:t>필요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다양한 분류 </a:t>
            </a:r>
            <a:r>
              <a:rPr lang="en-US" altLang="ko-KR" sz="1400" b="1" dirty="0">
                <a:latin typeface="+mn-ea"/>
              </a:rPr>
              <a:t>Algorithm </a:t>
            </a:r>
            <a:r>
              <a:rPr lang="ko-KR" altLang="en-US" sz="1400" b="1" dirty="0">
                <a:latin typeface="+mn-ea"/>
              </a:rPr>
              <a:t>실험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31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개요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 분석 및 기대 효과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388" y="2636912"/>
            <a:ext cx="7130752" cy="295232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 smtClean="0">
                <a:latin typeface="+mn-ea"/>
              </a:rPr>
              <a:t>딥러닝</a:t>
            </a:r>
            <a:r>
              <a:rPr lang="ko-KR" altLang="en-US" sz="1400" b="1" dirty="0" smtClean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7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2478663" y="1952836"/>
            <a:ext cx="6045924" cy="902499"/>
            <a:chOff x="2749687" y="2132856"/>
            <a:chExt cx="7315567" cy="120122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486" y="2132856"/>
              <a:ext cx="125030" cy="1201226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3418800" y="2358608"/>
              <a:ext cx="6646454" cy="749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09210" y="2372463"/>
              <a:ext cx="1422139" cy="737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사업 개요</a:t>
              </a:r>
              <a:endParaRPr lang="ko-KR" altLang="en-US" sz="2000" dirty="0">
                <a:solidFill>
                  <a:srgbClr val="FFDA3B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49687" y="2272248"/>
              <a:ext cx="609433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0070C0"/>
                  </a:solidFill>
                  <a:latin typeface="+mj-ea"/>
                  <a:ea typeface="+mj-ea"/>
                </a:rPr>
                <a:t>1</a:t>
              </a:r>
              <a:endParaRPr lang="ko-KR" altLang="en-US" sz="4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491466" y="2625815"/>
            <a:ext cx="6033121" cy="902499"/>
            <a:chOff x="2761366" y="2132856"/>
            <a:chExt cx="7300075" cy="12012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486" y="2132856"/>
              <a:ext cx="125030" cy="1201226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3418800" y="2358608"/>
              <a:ext cx="6642641" cy="749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09208" y="2372463"/>
              <a:ext cx="1945841" cy="737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세부 추진현황</a:t>
              </a:r>
              <a:endParaRPr lang="ko-KR" altLang="en-US" sz="2000" dirty="0">
                <a:solidFill>
                  <a:srgbClr val="FFDA3B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61366" y="2230080"/>
              <a:ext cx="609433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0070C0"/>
                  </a:solidFill>
                  <a:latin typeface="+mj-ea"/>
                  <a:ea typeface="+mj-ea"/>
                </a:rPr>
                <a:t>2</a:t>
              </a:r>
              <a:endParaRPr lang="ko-KR" altLang="en-US" sz="4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252700" y="3298794"/>
            <a:ext cx="6271887" cy="902499"/>
            <a:chOff x="2749687" y="2132856"/>
            <a:chExt cx="7588982" cy="120122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486" y="2132856"/>
              <a:ext cx="125030" cy="120122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418800" y="2358608"/>
              <a:ext cx="6919869" cy="7497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09210" y="2372463"/>
              <a:ext cx="1945841" cy="737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발전방향</a:t>
              </a:r>
              <a:endParaRPr lang="ko-KR" altLang="en-US" sz="2000" dirty="0">
                <a:solidFill>
                  <a:srgbClr val="FFDA3B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49687" y="2187913"/>
              <a:ext cx="609433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0070C0"/>
                  </a:solidFill>
                  <a:latin typeface="+mj-ea"/>
                  <a:ea typeface="+mj-ea"/>
                </a:rPr>
                <a:t>3</a:t>
              </a:r>
              <a:endParaRPr lang="ko-KR" altLang="en-US" sz="4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7822" y="919173"/>
            <a:ext cx="1288814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kumimoji="0"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2639" y="1029781"/>
            <a:ext cx="360194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 </a:t>
            </a:r>
            <a:r>
              <a:rPr kumimoji="0"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인텔리전스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빅데이터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정보화전략계획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수립</a:t>
            </a:r>
          </a:p>
        </p:txBody>
      </p:sp>
    </p:spTree>
    <p:extLst>
      <p:ext uri="{BB962C8B-B14F-4D97-AF65-F5344CB8AC3E}">
        <p14:creationId xmlns:p14="http://schemas.microsoft.com/office/powerpoint/2010/main" val="1220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53" y="2132856"/>
            <a:ext cx="4953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149945" y="3683750"/>
            <a:ext cx="5647371" cy="13157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200" spc="-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latin typeface="+mn-ea"/>
                <a:ea typeface="+mn-ea"/>
              </a:rPr>
              <a:t>Q   &amp;   A</a:t>
            </a:r>
            <a:endParaRPr lang="ko-KR" altLang="en-US" sz="7200" spc="-500" dirty="0">
              <a:ln>
                <a:solidFill>
                  <a:schemeClr val="accent1">
                    <a:alpha val="0"/>
                  </a:schemeClr>
                </a:solidFill>
              </a:ln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19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 과제 수행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탐색적 데이터 분석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2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직사각형 64"/>
          <p:cNvSpPr/>
          <p:nvPr/>
        </p:nvSpPr>
        <p:spPr>
          <a:xfrm flipH="1">
            <a:off x="5241032" y="1988840"/>
            <a:ext cx="180020" cy="4356484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1" name="그룹 158"/>
          <p:cNvGrpSpPr/>
          <p:nvPr/>
        </p:nvGrpSpPr>
        <p:grpSpPr>
          <a:xfrm>
            <a:off x="5321457" y="2118526"/>
            <a:ext cx="4456079" cy="4118786"/>
            <a:chOff x="200472" y="2276872"/>
            <a:chExt cx="5822742" cy="4118786"/>
          </a:xfrm>
        </p:grpSpPr>
        <p:sp>
          <p:nvSpPr>
            <p:cNvPr id="43" name="직사각형 42"/>
            <p:cNvSpPr/>
            <p:nvPr/>
          </p:nvSpPr>
          <p:spPr>
            <a:xfrm>
              <a:off x="200472" y="2276872"/>
              <a:ext cx="5822742" cy="4118786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 smtClean="0">
                  <a:latin typeface="+mn-ea"/>
                  <a:ea typeface="+mn-ea"/>
                </a:rPr>
                <a:t>분석과제 수행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97518" y="2621335"/>
              <a:ext cx="5609965" cy="3689655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tIns="0" bIns="0" anchor="ctr" anchorCtr="0"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 smtClea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5" name="그룹 154"/>
          <p:cNvGrpSpPr/>
          <p:nvPr/>
        </p:nvGrpSpPr>
        <p:grpSpPr>
          <a:xfrm>
            <a:off x="128588" y="2118526"/>
            <a:ext cx="5112444" cy="4104456"/>
            <a:chOff x="200472" y="2276872"/>
            <a:chExt cx="5496994" cy="4118786"/>
          </a:xfrm>
        </p:grpSpPr>
        <p:sp>
          <p:nvSpPr>
            <p:cNvPr id="46" name="직사각형 45"/>
            <p:cNvSpPr/>
            <p:nvPr/>
          </p:nvSpPr>
          <p:spPr>
            <a:xfrm>
              <a:off x="200472" y="2276872"/>
              <a:ext cx="5496994" cy="4118786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 smtClean="0">
                  <a:latin typeface="+mn-ea"/>
                  <a:ea typeface="+mn-ea"/>
                </a:rPr>
                <a:t>분석과제 수행 절차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8820" y="2621335"/>
              <a:ext cx="5340299" cy="3689655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tIns="0" bIns="0" anchor="ctr" anchorCtr="0"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 smtClea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3389" y="4746818"/>
            <a:ext cx="3816424" cy="140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0" descr="0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7287565" y="2568576"/>
            <a:ext cx="648072" cy="399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5545580" y="4458788"/>
            <a:ext cx="4007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Analytics Intelligence/Artificial Intelligence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345488" y="2478566"/>
            <a:ext cx="108012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16432" t="22913" r="3135" b="8723"/>
          <a:stretch/>
        </p:blipFill>
        <p:spPr>
          <a:xfrm>
            <a:off x="5493060" y="2579810"/>
            <a:ext cx="2344648" cy="16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21961" t="18458" r="22299" b="3883"/>
          <a:stretch/>
        </p:blipFill>
        <p:spPr>
          <a:xfrm>
            <a:off x="7837708" y="2612602"/>
            <a:ext cx="1687800" cy="1620000"/>
          </a:xfrm>
          <a:prstGeom prst="rect">
            <a:avLst/>
          </a:prstGeom>
        </p:spPr>
      </p:pic>
      <p:grpSp>
        <p:nvGrpSpPr>
          <p:cNvPr id="54" name="그룹 19"/>
          <p:cNvGrpSpPr>
            <a:grpSpLocks/>
          </p:cNvGrpSpPr>
          <p:nvPr/>
        </p:nvGrpSpPr>
        <p:grpSpPr bwMode="auto">
          <a:xfrm rot="-473092">
            <a:off x="5860106" y="3622284"/>
            <a:ext cx="3378781" cy="522130"/>
            <a:chOff x="-3509575" y="2400725"/>
            <a:chExt cx="3886201" cy="1364042"/>
          </a:xfrm>
        </p:grpSpPr>
        <p:sp>
          <p:nvSpPr>
            <p:cNvPr id="55" name="자유형 54"/>
            <p:cNvSpPr/>
            <p:nvPr/>
          </p:nvSpPr>
          <p:spPr>
            <a:xfrm>
              <a:off x="-3509575" y="3326102"/>
              <a:ext cx="3886201" cy="438665"/>
            </a:xfrm>
            <a:custGeom>
              <a:avLst/>
              <a:gdLst>
                <a:gd name="connsiteX0" fmla="*/ 0 w 3873844"/>
                <a:gd name="connsiteY0" fmla="*/ 339811 h 432487"/>
                <a:gd name="connsiteX1" fmla="*/ 0 w 3873844"/>
                <a:gd name="connsiteY1" fmla="*/ 339811 h 432487"/>
                <a:gd name="connsiteX2" fmla="*/ 407773 w 3873844"/>
                <a:gd name="connsiteY2" fmla="*/ 0 h 432487"/>
                <a:gd name="connsiteX3" fmla="*/ 3558746 w 3873844"/>
                <a:gd name="connsiteY3" fmla="*/ 0 h 432487"/>
                <a:gd name="connsiteX4" fmla="*/ 3873844 w 3873844"/>
                <a:gd name="connsiteY4" fmla="*/ 432487 h 432487"/>
                <a:gd name="connsiteX5" fmla="*/ 2001795 w 3873844"/>
                <a:gd name="connsiteY5" fmla="*/ 321276 h 432487"/>
                <a:gd name="connsiteX0" fmla="*/ 12357 w 3886201"/>
                <a:gd name="connsiteY0" fmla="*/ 33981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0" fmla="*/ 1451276 w 3922628"/>
                <a:gd name="connsiteY0" fmla="*/ 481913 h 481913"/>
                <a:gd name="connsiteX1" fmla="*/ 36427 w 3922628"/>
                <a:gd name="connsiteY1" fmla="*/ 438665 h 481913"/>
                <a:gd name="connsiteX2" fmla="*/ 456557 w 3922628"/>
                <a:gd name="connsiteY2" fmla="*/ 0 h 481913"/>
                <a:gd name="connsiteX3" fmla="*/ 3607530 w 3922628"/>
                <a:gd name="connsiteY3" fmla="*/ 0 h 481913"/>
                <a:gd name="connsiteX4" fmla="*/ 3922628 w 3922628"/>
                <a:gd name="connsiteY4" fmla="*/ 432487 h 481913"/>
                <a:gd name="connsiteX5" fmla="*/ 2050579 w 3922628"/>
                <a:gd name="connsiteY5" fmla="*/ 321276 h 481913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6" fmla="*/ 2079492 w 3957719"/>
                <a:gd name="connsiteY6" fmla="*/ 308918 h 450009"/>
                <a:gd name="connsiteX0" fmla="*/ 2025550 w 3903777"/>
                <a:gd name="connsiteY0" fmla="*/ 308918 h 501361"/>
                <a:gd name="connsiteX1" fmla="*/ 17576 w 3903777"/>
                <a:gd name="connsiteY1" fmla="*/ 438665 h 501361"/>
                <a:gd name="connsiteX2" fmla="*/ 437706 w 3903777"/>
                <a:gd name="connsiteY2" fmla="*/ 0 h 501361"/>
                <a:gd name="connsiteX3" fmla="*/ 3588679 w 3903777"/>
                <a:gd name="connsiteY3" fmla="*/ 0 h 501361"/>
                <a:gd name="connsiteX4" fmla="*/ 3903777 w 3903777"/>
                <a:gd name="connsiteY4" fmla="*/ 432487 h 501361"/>
                <a:gd name="connsiteX5" fmla="*/ 2031728 w 3903777"/>
                <a:gd name="connsiteY5" fmla="*/ 321276 h 501361"/>
                <a:gd name="connsiteX6" fmla="*/ 2025550 w 3903777"/>
                <a:gd name="connsiteY6" fmla="*/ 308918 h 501361"/>
                <a:gd name="connsiteX0" fmla="*/ 2007974 w 3886201"/>
                <a:gd name="connsiteY0" fmla="*/ 30891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07974 w 3886201"/>
                <a:gd name="connsiteY6" fmla="*/ 308918 h 438665"/>
                <a:gd name="connsiteX0" fmla="*/ 2014152 w 3886201"/>
                <a:gd name="connsiteY0" fmla="*/ 37070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14152 w 3886201"/>
                <a:gd name="connsiteY6" fmla="*/ 370701 h 438665"/>
                <a:gd name="connsiteX0" fmla="*/ 1921476 w 3886201"/>
                <a:gd name="connsiteY0" fmla="*/ 34598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1921476 w 3886201"/>
                <a:gd name="connsiteY6" fmla="*/ 345988 h 438665"/>
                <a:gd name="connsiteX0" fmla="*/ 2014152 w 3886201"/>
                <a:gd name="connsiteY0" fmla="*/ 321276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201" h="438665">
                  <a:moveTo>
                    <a:pt x="2014152" y="321276"/>
                  </a:moveTo>
                  <a:lnTo>
                    <a:pt x="0" y="438665"/>
                  </a:lnTo>
                  <a:cubicBezTo>
                    <a:pt x="136954" y="313038"/>
                    <a:pt x="280087" y="146222"/>
                    <a:pt x="420130" y="0"/>
                  </a:cubicBezTo>
                  <a:lnTo>
                    <a:pt x="3571103" y="0"/>
                  </a:lnTo>
                  <a:lnTo>
                    <a:pt x="3886201" y="432487"/>
                  </a:lnTo>
                  <a:lnTo>
                    <a:pt x="2014152" y="32127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+mj-ea"/>
                <a:ea typeface="+mj-ea"/>
              </a:endParaRPr>
            </a:p>
          </p:txBody>
        </p:sp>
        <p:grpSp>
          <p:nvGrpSpPr>
            <p:cNvPr id="56" name="그룹 21"/>
            <p:cNvGrpSpPr>
              <a:grpSpLocks/>
            </p:cNvGrpSpPr>
            <p:nvPr/>
          </p:nvGrpSpPr>
          <p:grpSpPr bwMode="auto">
            <a:xfrm>
              <a:off x="-3328251" y="2400725"/>
              <a:ext cx="3571953" cy="1193550"/>
              <a:chOff x="-3112169" y="847972"/>
              <a:chExt cx="2952027" cy="986405"/>
            </a:xfrm>
          </p:grpSpPr>
          <p:grpSp>
            <p:nvGrpSpPr>
              <p:cNvPr id="57" name="그룹 22"/>
              <p:cNvGrpSpPr>
                <a:grpSpLocks/>
              </p:cNvGrpSpPr>
              <p:nvPr/>
            </p:nvGrpSpPr>
            <p:grpSpPr bwMode="auto">
              <a:xfrm>
                <a:off x="-3112169" y="847972"/>
                <a:ext cx="2952027" cy="986405"/>
                <a:chOff x="-3112169" y="847972"/>
                <a:chExt cx="2952027" cy="986405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-3112169" y="847972"/>
                  <a:ext cx="2952027" cy="986405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-3008816" y="956805"/>
                  <a:ext cx="2746170" cy="77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spcAft>
                      <a:spcPct val="1000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defRPr/>
                  </a:pP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탐색적 분석</a:t>
                  </a:r>
                  <a:r>
                    <a:rPr kumimoji="0" lang="en-US" altLang="ko-KR" sz="1600" spc="-15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, 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상관 분석</a:t>
                  </a:r>
                  <a:r>
                    <a:rPr kumimoji="0" lang="en-US" altLang="ko-KR" sz="1600" spc="-15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, 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기계 학습</a:t>
                  </a:r>
                  <a:endParaRPr kumimoji="0" lang="ko-KR" altLang="en-US" sz="1600" spc="-1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A50021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66" name="Picture 1" descr="\\Mk-newpc\옥빈 맥 공유\디자인앤피티\발표용psd\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7" t="12292" r="2800" b="80139"/>
              <a:stretch>
                <a:fillRect/>
              </a:stretch>
            </p:blipFill>
            <p:spPr bwMode="auto">
              <a:xfrm>
                <a:off x="-3107877" y="856945"/>
                <a:ext cx="1509807" cy="548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" name="그룹 68"/>
          <p:cNvGrpSpPr/>
          <p:nvPr/>
        </p:nvGrpSpPr>
        <p:grpSpPr>
          <a:xfrm>
            <a:off x="282640" y="3234650"/>
            <a:ext cx="4792108" cy="2828347"/>
            <a:chOff x="340912" y="3176972"/>
            <a:chExt cx="4792108" cy="2828347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382604" y="3176972"/>
              <a:ext cx="0" cy="2785259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sp>
          <p:nvSpPr>
            <p:cNvPr id="73" name="AutoShape 174"/>
            <p:cNvSpPr>
              <a:spLocks noChangeArrowheads="1"/>
            </p:cNvSpPr>
            <p:nvPr/>
          </p:nvSpPr>
          <p:spPr bwMode="auto">
            <a:xfrm>
              <a:off x="423725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수식편집기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4" name="AutoShape 174"/>
            <p:cNvSpPr>
              <a:spLocks noChangeArrowheads="1"/>
            </p:cNvSpPr>
            <p:nvPr/>
          </p:nvSpPr>
          <p:spPr bwMode="auto">
            <a:xfrm>
              <a:off x="1711482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GUI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통계분석수행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5" name="AutoShape 174"/>
            <p:cNvSpPr>
              <a:spLocks noChangeArrowheads="1"/>
            </p:cNvSpPr>
            <p:nvPr/>
          </p:nvSpPr>
          <p:spPr bwMode="auto">
            <a:xfrm>
              <a:off x="1711482" y="3825044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차트 등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자동연동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6" name="AutoShape 174"/>
            <p:cNvSpPr>
              <a:spLocks noChangeArrowheads="1"/>
            </p:cNvSpPr>
            <p:nvPr/>
          </p:nvSpPr>
          <p:spPr bwMode="auto">
            <a:xfrm>
              <a:off x="2999239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Workflow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기반</a:t>
              </a:r>
              <a:endParaRPr kumimoji="0"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모델개발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9" name="AutoShape 174"/>
            <p:cNvSpPr>
              <a:spLocks noChangeArrowheads="1"/>
            </p:cNvSpPr>
            <p:nvPr/>
          </p:nvSpPr>
          <p:spPr bwMode="auto">
            <a:xfrm>
              <a:off x="2999239" y="3825044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분석보고서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자동 리포트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0" name="AutoShape 174"/>
            <p:cNvSpPr>
              <a:spLocks noChangeArrowheads="1"/>
            </p:cNvSpPr>
            <p:nvPr/>
          </p:nvSpPr>
          <p:spPr bwMode="auto">
            <a:xfrm>
              <a:off x="4286996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즉시사용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1" name="AutoShape 174"/>
            <p:cNvSpPr>
              <a:spLocks noChangeArrowheads="1"/>
            </p:cNvSpPr>
            <p:nvPr/>
          </p:nvSpPr>
          <p:spPr bwMode="auto">
            <a:xfrm>
              <a:off x="4286996" y="3825044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커스터마이징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2" name="AutoShape 174"/>
            <p:cNvSpPr>
              <a:spLocks noChangeArrowheads="1"/>
            </p:cNvSpPr>
            <p:nvPr/>
          </p:nvSpPr>
          <p:spPr bwMode="auto">
            <a:xfrm>
              <a:off x="4286996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SQL 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전환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(IT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개발</a:t>
              </a: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)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3" name="AutoShape 174"/>
            <p:cNvSpPr>
              <a:spLocks noChangeArrowheads="1"/>
            </p:cNvSpPr>
            <p:nvPr/>
          </p:nvSpPr>
          <p:spPr bwMode="auto">
            <a:xfrm>
              <a:off x="4286996" y="4941168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데이터만 공유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(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자동화 안됨</a:t>
              </a: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)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4" name="AutoShape 174"/>
            <p:cNvSpPr>
              <a:spLocks noChangeArrowheads="1"/>
            </p:cNvSpPr>
            <p:nvPr/>
          </p:nvSpPr>
          <p:spPr bwMode="auto">
            <a:xfrm>
              <a:off x="4286996" y="5409220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커스터마이징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불가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5" name="AutoShape 174"/>
            <p:cNvSpPr>
              <a:spLocks noChangeArrowheads="1"/>
            </p:cNvSpPr>
            <p:nvPr/>
          </p:nvSpPr>
          <p:spPr bwMode="auto">
            <a:xfrm>
              <a:off x="2999239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Workflow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모델개발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6" name="AutoShape 174"/>
            <p:cNvSpPr>
              <a:spLocks noChangeArrowheads="1"/>
            </p:cNvSpPr>
            <p:nvPr/>
          </p:nvSpPr>
          <p:spPr bwMode="auto">
            <a:xfrm>
              <a:off x="2999239" y="4941168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(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비전문가</a:t>
              </a: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EXCEL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7" name="AutoShape 174"/>
            <p:cNvSpPr>
              <a:spLocks noChangeArrowheads="1"/>
            </p:cNvSpPr>
            <p:nvPr/>
          </p:nvSpPr>
          <p:spPr bwMode="auto">
            <a:xfrm>
              <a:off x="2999239" y="5409220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PPT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등 분석보고 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리포트 수작업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8" name="AutoShape 174"/>
            <p:cNvSpPr>
              <a:spLocks noChangeArrowheads="1"/>
            </p:cNvSpPr>
            <p:nvPr/>
          </p:nvSpPr>
          <p:spPr bwMode="auto">
            <a:xfrm>
              <a:off x="1711482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프로그램 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통계분석수행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9" name="AutoShape 174"/>
            <p:cNvSpPr>
              <a:spLocks noChangeArrowheads="1"/>
            </p:cNvSpPr>
            <p:nvPr/>
          </p:nvSpPr>
          <p:spPr bwMode="auto">
            <a:xfrm>
              <a:off x="1711482" y="4941168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차트활용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오퍼레이션</a:t>
              </a:r>
              <a:r>
                <a:rPr kumimoji="0" lang="en-US" altLang="ko-KR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 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필요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90" name="AutoShape 174"/>
            <p:cNvSpPr>
              <a:spLocks noChangeArrowheads="1"/>
            </p:cNvSpPr>
            <p:nvPr/>
          </p:nvSpPr>
          <p:spPr bwMode="auto">
            <a:xfrm>
              <a:off x="423725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프로그램 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전처리 수행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cxnSp>
          <p:nvCxnSpPr>
            <p:cNvPr id="91" name="직선 화살표 연결선 90"/>
            <p:cNvCxnSpPr>
              <a:stCxn id="88" idx="3"/>
              <a:endCxn id="85" idx="1"/>
            </p:cNvCxnSpPr>
            <p:nvPr/>
          </p:nvCxnSpPr>
          <p:spPr>
            <a:xfrm>
              <a:off x="2431482" y="4648363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88" idx="3"/>
              <a:endCxn id="86" idx="1"/>
            </p:cNvCxnSpPr>
            <p:nvPr/>
          </p:nvCxnSpPr>
          <p:spPr>
            <a:xfrm>
              <a:off x="2431482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88" idx="3"/>
              <a:endCxn id="87" idx="1"/>
            </p:cNvCxnSpPr>
            <p:nvPr/>
          </p:nvCxnSpPr>
          <p:spPr>
            <a:xfrm>
              <a:off x="2431482" y="4648363"/>
              <a:ext cx="567757" cy="94085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85" idx="3"/>
              <a:endCxn id="82" idx="1"/>
            </p:cNvCxnSpPr>
            <p:nvPr/>
          </p:nvCxnSpPr>
          <p:spPr>
            <a:xfrm>
              <a:off x="3719239" y="4648363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5" idx="3"/>
              <a:endCxn id="83" idx="1"/>
            </p:cNvCxnSpPr>
            <p:nvPr/>
          </p:nvCxnSpPr>
          <p:spPr>
            <a:xfrm>
              <a:off x="3719239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85" idx="3"/>
              <a:endCxn id="84" idx="1"/>
            </p:cNvCxnSpPr>
            <p:nvPr/>
          </p:nvCxnSpPr>
          <p:spPr>
            <a:xfrm>
              <a:off x="3719239" y="4648363"/>
              <a:ext cx="567757" cy="94085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86" idx="3"/>
              <a:endCxn id="82" idx="1"/>
            </p:cNvCxnSpPr>
            <p:nvPr/>
          </p:nvCxnSpPr>
          <p:spPr>
            <a:xfrm flipV="1">
              <a:off x="3719239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89" idx="3"/>
              <a:endCxn id="86" idx="1"/>
            </p:cNvCxnSpPr>
            <p:nvPr/>
          </p:nvCxnSpPr>
          <p:spPr>
            <a:xfrm>
              <a:off x="2431482" y="5121168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74" idx="3"/>
              <a:endCxn id="76" idx="1"/>
            </p:cNvCxnSpPr>
            <p:nvPr/>
          </p:nvCxnSpPr>
          <p:spPr>
            <a:xfrm>
              <a:off x="2431482" y="3532567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74" idx="3"/>
              <a:endCxn id="79" idx="1"/>
            </p:cNvCxnSpPr>
            <p:nvPr/>
          </p:nvCxnSpPr>
          <p:spPr>
            <a:xfrm>
              <a:off x="2431482" y="3532567"/>
              <a:ext cx="567757" cy="47247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76" idx="3"/>
              <a:endCxn id="80" idx="1"/>
            </p:cNvCxnSpPr>
            <p:nvPr/>
          </p:nvCxnSpPr>
          <p:spPr>
            <a:xfrm>
              <a:off x="3719239" y="3532567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76" idx="3"/>
              <a:endCxn id="81" idx="1"/>
            </p:cNvCxnSpPr>
            <p:nvPr/>
          </p:nvCxnSpPr>
          <p:spPr>
            <a:xfrm>
              <a:off x="3719239" y="3532567"/>
              <a:ext cx="567757" cy="47247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73" idx="3"/>
              <a:endCxn id="74" idx="1"/>
            </p:cNvCxnSpPr>
            <p:nvPr/>
          </p:nvCxnSpPr>
          <p:spPr>
            <a:xfrm>
              <a:off x="1143725" y="3532567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73" idx="3"/>
              <a:endCxn id="75" idx="1"/>
            </p:cNvCxnSpPr>
            <p:nvPr/>
          </p:nvCxnSpPr>
          <p:spPr>
            <a:xfrm>
              <a:off x="1143725" y="3532567"/>
              <a:ext cx="567757" cy="47247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90" idx="3"/>
              <a:endCxn id="88" idx="1"/>
            </p:cNvCxnSpPr>
            <p:nvPr/>
          </p:nvCxnSpPr>
          <p:spPr>
            <a:xfrm>
              <a:off x="1143725" y="4648363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90" idx="3"/>
              <a:endCxn id="89" idx="1"/>
            </p:cNvCxnSpPr>
            <p:nvPr/>
          </p:nvCxnSpPr>
          <p:spPr>
            <a:xfrm>
              <a:off x="1143725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670360" y="3176972"/>
              <a:ext cx="0" cy="2785259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cxnSp>
          <p:nvCxnSpPr>
            <p:cNvPr id="108" name="직선 연결선 107"/>
            <p:cNvCxnSpPr/>
            <p:nvPr/>
          </p:nvCxnSpPr>
          <p:spPr>
            <a:xfrm>
              <a:off x="3958117" y="3176972"/>
              <a:ext cx="0" cy="2785259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cxnSp>
          <p:nvCxnSpPr>
            <p:cNvPr id="109" name="직선 연결선 108"/>
            <p:cNvCxnSpPr/>
            <p:nvPr/>
          </p:nvCxnSpPr>
          <p:spPr>
            <a:xfrm flipV="1">
              <a:off x="340912" y="4293096"/>
              <a:ext cx="4720100" cy="1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sp>
          <p:nvSpPr>
            <p:cNvPr id="110" name="TextBox 109"/>
            <p:cNvSpPr txBox="1"/>
            <p:nvPr/>
          </p:nvSpPr>
          <p:spPr>
            <a:xfrm>
              <a:off x="3610205" y="430935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FF0000"/>
                  </a:solidFill>
                  <a:latin typeface="+mn-ea"/>
                  <a:ea typeface="+mn-ea"/>
                </a:rPr>
                <a:t>시스템 자동화를 </a:t>
              </a:r>
              <a:endParaRPr lang="en-US" altLang="ko-KR" sz="700" dirty="0" smtClean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700" dirty="0" smtClean="0">
                  <a:solidFill>
                    <a:srgbClr val="FF0000"/>
                  </a:solidFill>
                  <a:latin typeface="+mn-ea"/>
                  <a:ea typeface="+mn-ea"/>
                </a:rPr>
                <a:t>위한 개발 필요</a:t>
              </a:r>
              <a:endParaRPr lang="ko-KR" altLang="en-US" sz="7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756332" y="3300953"/>
              <a:ext cx="4988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FF0000"/>
                  </a:solidFill>
                  <a:latin typeface="+mn-ea"/>
                  <a:ea typeface="+mn-ea"/>
                </a:rPr>
                <a:t>즉시적용</a:t>
              </a:r>
              <a:endParaRPr lang="ko-KR" altLang="en-US" sz="7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029833" y="5805264"/>
              <a:ext cx="11031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시스템화의 추가비용 발생</a:t>
              </a:r>
              <a:endParaRPr lang="ko-KR" altLang="en-US" sz="7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133000" y="5337212"/>
              <a:ext cx="1734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사용이 어려워 비전문가는 엑셀을</a:t>
              </a:r>
              <a:r>
                <a:rPr lang="en-US" altLang="ko-KR" sz="700" dirty="0">
                  <a:solidFill>
                    <a:schemeClr val="tx2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이용하여</a:t>
              </a:r>
              <a:endParaRPr lang="en-US" altLang="ko-KR" sz="700" dirty="0" smtClean="0">
                <a:solidFill>
                  <a:schemeClr val="tx2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차트를 만들거나</a:t>
              </a:r>
              <a:r>
                <a:rPr lang="en-US" altLang="ko-KR" sz="700" dirty="0">
                  <a:solidFill>
                    <a:schemeClr val="tx2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추가적인 분석을 주로 수행</a:t>
              </a:r>
              <a:endParaRPr lang="ko-KR" altLang="en-US" sz="7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382320" y="2586578"/>
            <a:ext cx="4572428" cy="630000"/>
            <a:chOff x="380492" y="2528900"/>
            <a:chExt cx="4572428" cy="630000"/>
          </a:xfrm>
        </p:grpSpPr>
        <p:grpSp>
          <p:nvGrpSpPr>
            <p:cNvPr id="116" name="그룹 38"/>
            <p:cNvGrpSpPr>
              <a:grpSpLocks/>
            </p:cNvGrpSpPr>
            <p:nvPr/>
          </p:nvGrpSpPr>
          <p:grpSpPr bwMode="auto">
            <a:xfrm>
              <a:off x="380492" y="2528900"/>
              <a:ext cx="720000" cy="630000"/>
              <a:chOff x="1390213" y="6498388"/>
              <a:chExt cx="1063870" cy="1020271"/>
            </a:xfrm>
          </p:grpSpPr>
          <p:sp>
            <p:nvSpPr>
              <p:cNvPr id="129" name="타원 128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데이터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전처리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7" name="그룹 38"/>
            <p:cNvGrpSpPr>
              <a:grpSpLocks/>
            </p:cNvGrpSpPr>
            <p:nvPr/>
          </p:nvGrpSpPr>
          <p:grpSpPr bwMode="auto">
            <a:xfrm>
              <a:off x="1664634" y="2528900"/>
              <a:ext cx="720000" cy="630000"/>
              <a:chOff x="1390213" y="6498388"/>
              <a:chExt cx="1063870" cy="1020271"/>
            </a:xfrm>
          </p:grpSpPr>
          <p:sp>
            <p:nvSpPr>
              <p:cNvPr id="127" name="타원 126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데이터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분석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8" name="그룹 38"/>
            <p:cNvGrpSpPr>
              <a:grpSpLocks/>
            </p:cNvGrpSpPr>
            <p:nvPr/>
          </p:nvGrpSpPr>
          <p:grpSpPr bwMode="auto">
            <a:xfrm>
              <a:off x="2948776" y="2528900"/>
              <a:ext cx="720000" cy="630000"/>
              <a:chOff x="1390213" y="6498388"/>
              <a:chExt cx="1063870" cy="1020271"/>
            </a:xfrm>
          </p:grpSpPr>
          <p:sp>
            <p:nvSpPr>
              <p:cNvPr id="125" name="타원 124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모델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개발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9" name="그룹 38"/>
            <p:cNvGrpSpPr>
              <a:grpSpLocks/>
            </p:cNvGrpSpPr>
            <p:nvPr/>
          </p:nvGrpSpPr>
          <p:grpSpPr bwMode="auto">
            <a:xfrm>
              <a:off x="4232920" y="2528900"/>
              <a:ext cx="720000" cy="630000"/>
              <a:chOff x="1390213" y="6498388"/>
              <a:chExt cx="1063870" cy="1020271"/>
            </a:xfrm>
          </p:grpSpPr>
          <p:sp>
            <p:nvSpPr>
              <p:cNvPr id="123" name="타원 122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시스템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적용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0" name="줄무늬가 있는 오른쪽 화살표 119"/>
            <p:cNvSpPr/>
            <p:nvPr/>
          </p:nvSpPr>
          <p:spPr>
            <a:xfrm>
              <a:off x="1202563" y="2663900"/>
              <a:ext cx="360000" cy="360000"/>
            </a:xfrm>
            <a:prstGeom prst="stripedRightArrow">
              <a:avLst>
                <a:gd name="adj1" fmla="val 50000"/>
                <a:gd name="adj2" fmla="val 45116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1" name="줄무늬가 있는 오른쪽 화살표 120"/>
            <p:cNvSpPr/>
            <p:nvPr/>
          </p:nvSpPr>
          <p:spPr>
            <a:xfrm>
              <a:off x="2486705" y="2663900"/>
              <a:ext cx="360000" cy="360000"/>
            </a:xfrm>
            <a:prstGeom prst="stripedRightArrow">
              <a:avLst>
                <a:gd name="adj1" fmla="val 50000"/>
                <a:gd name="adj2" fmla="val 45116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2" name="줄무늬가 있는 오른쪽 화살표 121"/>
            <p:cNvSpPr/>
            <p:nvPr/>
          </p:nvSpPr>
          <p:spPr>
            <a:xfrm>
              <a:off x="3770847" y="2663900"/>
              <a:ext cx="360000" cy="360000"/>
            </a:xfrm>
            <a:prstGeom prst="stripedRightArrow">
              <a:avLst>
                <a:gd name="adj1" fmla="val 50000"/>
                <a:gd name="adj2" fmla="val 45116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1" name="모서리가 둥근 직사각형 130"/>
          <p:cNvSpPr/>
          <p:nvPr/>
        </p:nvSpPr>
        <p:spPr>
          <a:xfrm>
            <a:off x="282640" y="2445532"/>
            <a:ext cx="3550892" cy="880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분석과제 수행 절차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/>
          <p:cNvSpPr txBox="1"/>
          <p:nvPr/>
        </p:nvSpPr>
        <p:spPr>
          <a:xfrm>
            <a:off x="7683268" y="5913276"/>
            <a:ext cx="202559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APT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탐지를 위한 이상행위 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프로파일 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261630" y="5975411"/>
            <a:ext cx="202559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텍스트 분석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통계 분석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5" name="AutoShape 3"/>
          <p:cNvSpPr>
            <a:spLocks noChangeArrowheads="1"/>
          </p:cNvSpPr>
          <p:nvPr/>
        </p:nvSpPr>
        <p:spPr bwMode="gray">
          <a:xfrm rot="5400000">
            <a:off x="1097593" y="2699563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6" name="AutoShape 3"/>
          <p:cNvSpPr>
            <a:spLocks noChangeArrowheads="1"/>
          </p:cNvSpPr>
          <p:nvPr/>
        </p:nvSpPr>
        <p:spPr bwMode="gray">
          <a:xfrm rot="16200000">
            <a:off x="2031154" y="2735565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0" name="모서리가 둥근 직사각형 4"/>
          <p:cNvSpPr/>
          <p:nvPr/>
        </p:nvSpPr>
        <p:spPr>
          <a:xfrm>
            <a:off x="-6036" y="3978547"/>
            <a:ext cx="4937448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 플랫폼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946964" y="3978791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모서리가 둥근 직사각형 4"/>
          <p:cNvSpPr/>
          <p:nvPr/>
        </p:nvSpPr>
        <p:spPr>
          <a:xfrm>
            <a:off x="4946965" y="3978547"/>
            <a:ext cx="4952999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활용 플랫폼</a:t>
            </a:r>
          </a:p>
        </p:txBody>
      </p:sp>
      <p:pic>
        <p:nvPicPr>
          <p:cNvPr id="103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946964" y="3978791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94436" y="2092585"/>
            <a:ext cx="1719355" cy="893266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3663" y="2072883"/>
            <a:ext cx="1757276" cy="91296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436" y="3033200"/>
            <a:ext cx="1719355" cy="893266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3664" y="3010216"/>
            <a:ext cx="1757276" cy="912967"/>
          </a:xfrm>
          <a:prstGeom prst="rect">
            <a:avLst/>
          </a:prstGeom>
        </p:spPr>
      </p:pic>
      <p:grpSp>
        <p:nvGrpSpPr>
          <p:cNvPr id="109" name="그룹 66"/>
          <p:cNvGrpSpPr/>
          <p:nvPr/>
        </p:nvGrpSpPr>
        <p:grpSpPr>
          <a:xfrm>
            <a:off x="2056418" y="2604679"/>
            <a:ext cx="828091" cy="828093"/>
            <a:chOff x="6818585" y="3452930"/>
            <a:chExt cx="1374775" cy="1374775"/>
          </a:xfrm>
        </p:grpSpPr>
        <p:grpSp>
          <p:nvGrpSpPr>
            <p:cNvPr id="140" name="그룹 44"/>
            <p:cNvGrpSpPr>
              <a:grpSpLocks/>
            </p:cNvGrpSpPr>
            <p:nvPr/>
          </p:nvGrpSpPr>
          <p:grpSpPr bwMode="auto">
            <a:xfrm>
              <a:off x="6818585" y="3452930"/>
              <a:ext cx="1374775" cy="1374775"/>
              <a:chOff x="-2641028" y="282663"/>
              <a:chExt cx="1434528" cy="1434528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-2641028" y="282663"/>
                <a:ext cx="1434528" cy="14345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-2556838" y="366853"/>
                <a:ext cx="1266149" cy="1266149"/>
              </a:xfrm>
              <a:prstGeom prst="ellipse">
                <a:avLst/>
              </a:prstGeom>
              <a:pattFill prst="dkUpDiag">
                <a:fgClr>
                  <a:srgbClr val="009BDE"/>
                </a:fgClr>
                <a:bgClr>
                  <a:srgbClr val="0085C0"/>
                </a:bgClr>
              </a:patt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2031" tIns="252000" rIns="82031" bIns="41015" anchor="ctr"/>
              <a:lstStyle/>
              <a:p>
                <a:pPr algn="ctr" defTabSz="95783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4" name="현 143"/>
              <p:cNvSpPr/>
              <p:nvPr/>
            </p:nvSpPr>
            <p:spPr>
              <a:xfrm>
                <a:off x="-2641028" y="282663"/>
                <a:ext cx="1434528" cy="1434528"/>
              </a:xfrm>
              <a:prstGeom prst="chord">
                <a:avLst>
                  <a:gd name="adj1" fmla="val 9731501"/>
                  <a:gd name="adj2" fmla="val 18030204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932591" y="3811567"/>
              <a:ext cx="1146765" cy="664251"/>
            </a:xfrm>
            <a:prstGeom prst="rect">
              <a:avLst/>
            </a:prstGeom>
            <a:noFill/>
          </p:spPr>
          <p:txBody>
            <a:bodyPr wrap="square" lIns="0" rIns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기능별</a:t>
              </a:r>
              <a:endParaRPr kumimoji="0" lang="en-US" altLang="ko-KR" sz="1000" spc="-4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수집체계</a:t>
              </a:r>
              <a:endParaRPr kumimoji="0" lang="ko-KR" altLang="en-US" sz="1000" spc="-4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958632" y="2416822"/>
            <a:ext cx="46027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ETL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506468" y="2416822"/>
            <a:ext cx="46027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ESB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958632" y="3419127"/>
            <a:ext cx="75608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Crawler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6468" y="3383123"/>
            <a:ext cx="46027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API</a:t>
            </a:r>
          </a:p>
          <a:p>
            <a:pPr algn="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Agent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34637" y="2158552"/>
            <a:ext cx="2025595" cy="1512603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134638" y="3676962"/>
            <a:ext cx="202559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A50021"/>
                </a:solidFill>
                <a:latin typeface="+mn-ea"/>
                <a:ea typeface="+mn-ea"/>
              </a:rPr>
              <a:t>데이터</a:t>
            </a:r>
            <a:r>
              <a:rPr lang="en-US" altLang="ko-KR" sz="1000" dirty="0" smtClean="0">
                <a:solidFill>
                  <a:srgbClr val="A50021"/>
                </a:solidFill>
                <a:latin typeface="+mn-ea"/>
                <a:ea typeface="+mn-ea"/>
              </a:rPr>
              <a:t> </a:t>
            </a:r>
            <a:r>
              <a:rPr lang="ko-KR" altLang="en-US" sz="1000" dirty="0" smtClean="0">
                <a:solidFill>
                  <a:srgbClr val="A50021"/>
                </a:solidFill>
                <a:latin typeface="+mn-ea"/>
                <a:ea typeface="+mn-ea"/>
              </a:rPr>
              <a:t>전처리 및 모델링 절차</a:t>
            </a:r>
            <a:endParaRPr lang="en-US" altLang="ko-KR" sz="1000" dirty="0" smtClean="0">
              <a:solidFill>
                <a:srgbClr val="A50021"/>
              </a:solidFill>
              <a:latin typeface="+mn-ea"/>
              <a:ea typeface="+mn-ea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1841" y="2196078"/>
            <a:ext cx="2155663" cy="1475077"/>
          </a:xfrm>
          <a:prstGeom prst="rect">
            <a:avLst/>
          </a:prstGeom>
        </p:spPr>
      </p:pic>
      <p:sp>
        <p:nvSpPr>
          <p:cNvPr id="117" name="AutoShape 3"/>
          <p:cNvSpPr>
            <a:spLocks noChangeArrowheads="1"/>
          </p:cNvSpPr>
          <p:nvPr/>
        </p:nvSpPr>
        <p:spPr bwMode="gray">
          <a:xfrm rot="5400000">
            <a:off x="6605218" y="2624534"/>
            <a:ext cx="151260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03" y="4472577"/>
            <a:ext cx="1637515" cy="81875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055" y="5402385"/>
            <a:ext cx="1612759" cy="825054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884" y="4472577"/>
            <a:ext cx="1734055" cy="8087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862" y="5388220"/>
            <a:ext cx="1734055" cy="888978"/>
          </a:xfrm>
          <a:prstGeom prst="rect">
            <a:avLst/>
          </a:prstGeom>
        </p:spPr>
      </p:pic>
      <p:sp>
        <p:nvSpPr>
          <p:cNvPr id="122" name="AutoShape 3"/>
          <p:cNvSpPr>
            <a:spLocks noChangeArrowheads="1"/>
          </p:cNvSpPr>
          <p:nvPr/>
        </p:nvSpPr>
        <p:spPr bwMode="gray">
          <a:xfrm rot="5400000">
            <a:off x="1099629" y="5003819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3" name="AutoShape 3"/>
          <p:cNvSpPr>
            <a:spLocks noChangeArrowheads="1"/>
          </p:cNvSpPr>
          <p:nvPr/>
        </p:nvSpPr>
        <p:spPr bwMode="gray">
          <a:xfrm rot="16200000">
            <a:off x="2033190" y="5039821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125" name="그룹 132"/>
          <p:cNvGrpSpPr/>
          <p:nvPr/>
        </p:nvGrpSpPr>
        <p:grpSpPr>
          <a:xfrm>
            <a:off x="2058454" y="4908935"/>
            <a:ext cx="828091" cy="828093"/>
            <a:chOff x="6818585" y="3452930"/>
            <a:chExt cx="1374775" cy="1374775"/>
          </a:xfrm>
        </p:grpSpPr>
        <p:grpSp>
          <p:nvGrpSpPr>
            <p:cNvPr id="135" name="그룹 44"/>
            <p:cNvGrpSpPr>
              <a:grpSpLocks/>
            </p:cNvGrpSpPr>
            <p:nvPr/>
          </p:nvGrpSpPr>
          <p:grpSpPr bwMode="auto">
            <a:xfrm>
              <a:off x="6818585" y="3452930"/>
              <a:ext cx="1374775" cy="1374775"/>
              <a:chOff x="-2641028" y="282663"/>
              <a:chExt cx="1434528" cy="1434528"/>
            </a:xfrm>
          </p:grpSpPr>
          <p:sp>
            <p:nvSpPr>
              <p:cNvPr id="137" name="타원 136"/>
              <p:cNvSpPr/>
              <p:nvPr/>
            </p:nvSpPr>
            <p:spPr>
              <a:xfrm>
                <a:off x="-2641028" y="282663"/>
                <a:ext cx="1434528" cy="14345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-2556838" y="366853"/>
                <a:ext cx="1266149" cy="1266149"/>
              </a:xfrm>
              <a:prstGeom prst="ellipse">
                <a:avLst/>
              </a:prstGeom>
              <a:pattFill prst="dkUpDiag">
                <a:fgClr>
                  <a:srgbClr val="009BDE"/>
                </a:fgClr>
                <a:bgClr>
                  <a:srgbClr val="0085C0"/>
                </a:bgClr>
              </a:patt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2031" tIns="252000" rIns="82031" bIns="41015" anchor="ctr"/>
              <a:lstStyle/>
              <a:p>
                <a:pPr algn="ctr" defTabSz="95783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39" name="현 138"/>
              <p:cNvSpPr/>
              <p:nvPr/>
            </p:nvSpPr>
            <p:spPr>
              <a:xfrm>
                <a:off x="-2641028" y="282663"/>
                <a:ext cx="1434528" cy="1434528"/>
              </a:xfrm>
              <a:prstGeom prst="chord">
                <a:avLst>
                  <a:gd name="adj1" fmla="val 9731501"/>
                  <a:gd name="adj2" fmla="val 18030204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6932591" y="3811567"/>
              <a:ext cx="1146765" cy="664251"/>
            </a:xfrm>
            <a:prstGeom prst="rect">
              <a:avLst/>
            </a:prstGeom>
            <a:noFill/>
          </p:spPr>
          <p:txBody>
            <a:bodyPr wrap="square" lIns="0" rIns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분석</a:t>
              </a:r>
              <a:endParaRPr kumimoji="0" lang="en-US" altLang="ko-KR" sz="1000" spc="-4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유형구분</a:t>
              </a:r>
              <a:endParaRPr kumimoji="0" lang="ko-KR" altLang="en-US" sz="1000" spc="-4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1850620" y="5749712"/>
            <a:ext cx="75608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통계분석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823701" y="4656905"/>
            <a:ext cx="75608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분석</a:t>
            </a:r>
            <a:endParaRPr lang="en-US" altLang="ko-KR" sz="10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SW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설계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534696" y="4643263"/>
            <a:ext cx="46027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텍스트 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10660" y="5687379"/>
            <a:ext cx="75608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다차원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8503" y="4532008"/>
            <a:ext cx="2292737" cy="146392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9381" y="4532007"/>
            <a:ext cx="2248123" cy="1463925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 flipH="1">
            <a:off x="-15552" y="2006823"/>
            <a:ext cx="9915516" cy="4252970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748896" y="3662831"/>
            <a:ext cx="1655566" cy="1494361"/>
            <a:chOff x="666313" y="3681028"/>
            <a:chExt cx="1655566" cy="1494361"/>
          </a:xfrm>
        </p:grpSpPr>
        <p:sp>
          <p:nvSpPr>
            <p:cNvPr id="146" name="Oval 82"/>
            <p:cNvSpPr>
              <a:spLocks noChangeArrowheads="1"/>
            </p:cNvSpPr>
            <p:nvPr/>
          </p:nvSpPr>
          <p:spPr bwMode="auto">
            <a:xfrm>
              <a:off x="666313" y="3681028"/>
              <a:ext cx="1655566" cy="149436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47" name="Oval 86"/>
            <p:cNvSpPr>
              <a:spLocks noChangeArrowheads="1"/>
            </p:cNvSpPr>
            <p:nvPr/>
          </p:nvSpPr>
          <p:spPr bwMode="auto">
            <a:xfrm flipV="1">
              <a:off x="886583" y="3877214"/>
              <a:ext cx="1215626" cy="10972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48" name="Rectangle 279"/>
            <p:cNvSpPr>
              <a:spLocks noChangeArrowheads="1"/>
            </p:cNvSpPr>
            <p:nvPr/>
          </p:nvSpPr>
          <p:spPr bwMode="auto">
            <a:xfrm>
              <a:off x="1138802" y="4182764"/>
              <a:ext cx="7181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noProof="0" dirty="0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사이버</a:t>
              </a:r>
              <a:endParaRPr lang="en-US" altLang="ko-KR" sz="1600" kern="0" noProof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위협정보</a:t>
              </a:r>
              <a:endParaRPr kumimoji="1" lang="en-US" altLang="ko-KR" sz="1600" i="0" u="none" strike="noStrike" kern="0" cap="none" spc="0" normalizeH="0" baseline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697668" y="2282107"/>
            <a:ext cx="1677197" cy="1506933"/>
            <a:chOff x="5412379" y="1880828"/>
            <a:chExt cx="1677197" cy="1506933"/>
          </a:xfrm>
        </p:grpSpPr>
        <p:sp>
          <p:nvSpPr>
            <p:cNvPr id="150" name="Oval 96"/>
            <p:cNvSpPr>
              <a:spLocks noChangeArrowheads="1"/>
            </p:cNvSpPr>
            <p:nvPr/>
          </p:nvSpPr>
          <p:spPr bwMode="auto">
            <a:xfrm>
              <a:off x="5412379" y="1880828"/>
              <a:ext cx="1677197" cy="1506933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1" name="Oval 100"/>
            <p:cNvSpPr>
              <a:spLocks noChangeArrowheads="1"/>
            </p:cNvSpPr>
            <p:nvPr/>
          </p:nvSpPr>
          <p:spPr bwMode="auto">
            <a:xfrm flipV="1">
              <a:off x="5626356" y="2078665"/>
              <a:ext cx="1229149" cy="11064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2" name="Rectangle 279"/>
            <p:cNvSpPr>
              <a:spLocks noChangeArrowheads="1"/>
            </p:cNvSpPr>
            <p:nvPr/>
          </p:nvSpPr>
          <p:spPr bwMode="auto">
            <a:xfrm>
              <a:off x="5809320" y="2393297"/>
              <a:ext cx="898405" cy="49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오픈소스</a:t>
              </a:r>
              <a:endParaRPr kumimoji="1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dirty="0" err="1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인텔리전스</a:t>
              </a:r>
              <a:endParaRPr lang="en-US" altLang="ko-KR" sz="1600" kern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7806284" y="4032357"/>
            <a:ext cx="1369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SNS, Blog </a:t>
            </a:r>
            <a:r>
              <a:rPr lang="ko-KR" altLang="en-US" sz="1400" dirty="0" smtClean="0">
                <a:latin typeface="+mj-ea"/>
                <a:ea typeface="+mj-ea"/>
              </a:rPr>
              <a:t>정보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585382" y="5406315"/>
            <a:ext cx="17764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내부 데이터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수집정보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3057943" y="3194779"/>
            <a:ext cx="1655566" cy="1494361"/>
            <a:chOff x="666313" y="3681028"/>
            <a:chExt cx="1655566" cy="1494361"/>
          </a:xfrm>
        </p:grpSpPr>
        <p:sp>
          <p:nvSpPr>
            <p:cNvPr id="156" name="Oval 82"/>
            <p:cNvSpPr>
              <a:spLocks noChangeArrowheads="1"/>
            </p:cNvSpPr>
            <p:nvPr/>
          </p:nvSpPr>
          <p:spPr bwMode="auto">
            <a:xfrm>
              <a:off x="666313" y="3681028"/>
              <a:ext cx="1655566" cy="149436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7" name="Oval 86"/>
            <p:cNvSpPr>
              <a:spLocks noChangeArrowheads="1"/>
            </p:cNvSpPr>
            <p:nvPr/>
          </p:nvSpPr>
          <p:spPr bwMode="auto">
            <a:xfrm flipV="1">
              <a:off x="886583" y="3877214"/>
              <a:ext cx="1215626" cy="109725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8" name="Rectangle 279"/>
            <p:cNvSpPr>
              <a:spLocks noChangeArrowheads="1"/>
            </p:cNvSpPr>
            <p:nvPr/>
          </p:nvSpPr>
          <p:spPr bwMode="auto">
            <a:xfrm>
              <a:off x="1138802" y="4182763"/>
              <a:ext cx="7181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noProof="0" dirty="0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사이버</a:t>
              </a:r>
              <a:endParaRPr lang="en-US" altLang="ko-KR" sz="1600" kern="0" noProof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위협정보</a:t>
              </a:r>
              <a:endParaRPr kumimoji="1" lang="ko-KR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</p:grpSp>
      <p:sp>
        <p:nvSpPr>
          <p:cNvPr id="159" name="직사각형 158"/>
          <p:cNvSpPr/>
          <p:nvPr/>
        </p:nvSpPr>
        <p:spPr>
          <a:xfrm>
            <a:off x="2791358" y="4938263"/>
            <a:ext cx="22698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err="1" smtClean="0">
                <a:latin typeface="+mj-ea"/>
                <a:ea typeface="+mj-ea"/>
              </a:rPr>
              <a:t>회원사</a:t>
            </a:r>
            <a:r>
              <a:rPr lang="ko-KR" altLang="en-US" sz="1400" dirty="0" smtClean="0">
                <a:latin typeface="+mj-ea"/>
                <a:ea typeface="+mj-ea"/>
              </a:rPr>
              <a:t> 정보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악성코드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br>
              <a:rPr lang="en-US" altLang="ko-KR" sz="1400" dirty="0" smtClean="0">
                <a:latin typeface="+mj-ea"/>
                <a:ea typeface="+mj-ea"/>
              </a:rPr>
            </a:br>
            <a:r>
              <a:rPr lang="ko-KR" altLang="en-US" sz="1400" dirty="0" smtClean="0">
                <a:latin typeface="+mj-ea"/>
                <a:ea typeface="+mj-ea"/>
              </a:rPr>
              <a:t>도메인</a:t>
            </a:r>
            <a:r>
              <a:rPr lang="en-US" altLang="ko-KR" sz="1400" dirty="0" smtClean="0">
                <a:latin typeface="+mj-ea"/>
                <a:ea typeface="+mj-ea"/>
              </a:rPr>
              <a:t>/IP, </a:t>
            </a:r>
            <a:r>
              <a:rPr lang="ko-KR" altLang="en-US" sz="1400" dirty="0" smtClean="0">
                <a:latin typeface="+mj-ea"/>
                <a:ea typeface="+mj-ea"/>
              </a:rPr>
              <a:t>취약점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5366990" y="2750159"/>
            <a:ext cx="1677197" cy="1506933"/>
            <a:chOff x="5412379" y="1880828"/>
            <a:chExt cx="1677197" cy="1506933"/>
          </a:xfrm>
        </p:grpSpPr>
        <p:sp>
          <p:nvSpPr>
            <p:cNvPr id="161" name="Oval 96"/>
            <p:cNvSpPr>
              <a:spLocks noChangeArrowheads="1"/>
            </p:cNvSpPr>
            <p:nvPr/>
          </p:nvSpPr>
          <p:spPr bwMode="auto">
            <a:xfrm>
              <a:off x="5412379" y="1880828"/>
              <a:ext cx="1677197" cy="1506933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62" name="Oval 100"/>
            <p:cNvSpPr>
              <a:spLocks noChangeArrowheads="1"/>
            </p:cNvSpPr>
            <p:nvPr/>
          </p:nvSpPr>
          <p:spPr bwMode="auto">
            <a:xfrm flipV="1">
              <a:off x="5626356" y="2078665"/>
              <a:ext cx="1229149" cy="110648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63" name="Rectangle 279"/>
            <p:cNvSpPr>
              <a:spLocks noChangeArrowheads="1"/>
            </p:cNvSpPr>
            <p:nvPr/>
          </p:nvSpPr>
          <p:spPr bwMode="auto">
            <a:xfrm>
              <a:off x="5675831" y="2393079"/>
              <a:ext cx="116538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내</a:t>
              </a:r>
              <a:r>
                <a:rPr kumimoji="1" lang="en-US" altLang="ko-KR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·</a:t>
              </a:r>
              <a:r>
                <a:rPr kumimoji="1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외부기관</a:t>
              </a:r>
              <a:endParaRPr kumimoji="1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dirty="0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침해사고 정보</a:t>
              </a:r>
              <a:endParaRPr lang="en-US" altLang="ko-KR" sz="1600" kern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</p:txBody>
        </p:sp>
      </p:grpSp>
      <p:sp>
        <p:nvSpPr>
          <p:cNvPr id="164" name="직사각형 163"/>
          <p:cNvSpPr/>
          <p:nvPr/>
        </p:nvSpPr>
        <p:spPr>
          <a:xfrm>
            <a:off x="5393412" y="4638618"/>
            <a:ext cx="1337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침해사고 데이터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157753" y="4869160"/>
            <a:ext cx="30356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smtClean="0">
                <a:latin typeface="+mj-ea"/>
                <a:ea typeface="+mj-ea"/>
              </a:rPr>
              <a:t>내부 데이터</a:t>
            </a:r>
            <a:r>
              <a:rPr lang="en-US" altLang="ko-KR" sz="1400" dirty="0" smtClean="0">
                <a:latin typeface="+mj-ea"/>
                <a:ea typeface="+mj-ea"/>
              </a:rPr>
              <a:t>(IML, AML, VML…)</a:t>
            </a:r>
          </a:p>
          <a:p>
            <a:r>
              <a:rPr lang="en-US" altLang="ko-KR" sz="1400" dirty="0" smtClean="0">
                <a:latin typeface="+mj-ea"/>
                <a:ea typeface="+mj-ea"/>
              </a:rPr>
              <a:t>STIX/</a:t>
            </a:r>
            <a:r>
              <a:rPr lang="en-US" altLang="ko-KR" sz="1400" dirty="0" err="1" smtClean="0">
                <a:latin typeface="+mj-ea"/>
                <a:ea typeface="+mj-ea"/>
              </a:rPr>
              <a:t>CyBox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73" name="모서리가 둥근 직사각형 4"/>
          <p:cNvSpPr/>
          <p:nvPr/>
        </p:nvSpPr>
        <p:spPr bwMode="auto">
          <a:xfrm>
            <a:off x="4953000" y="1597025"/>
            <a:ext cx="4953000" cy="412750"/>
          </a:xfrm>
          <a:prstGeom prst="rect">
            <a:avLst/>
          </a:prstGeom>
          <a:pattFill prst="dkUpDiag">
            <a:fgClr>
              <a:srgbClr val="005A99"/>
            </a:fgClr>
            <a:bgClr>
              <a:srgbClr val="00437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2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차 </a:t>
            </a:r>
            <a:r>
              <a:rPr kumimoji="0"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빅데이터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분석과제 수행</a:t>
            </a:r>
          </a:p>
        </p:txBody>
      </p:sp>
      <p:sp>
        <p:nvSpPr>
          <p:cNvPr id="192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빅데이터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분석 대상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264" y="4139141"/>
            <a:ext cx="9472386" cy="1818930"/>
            <a:chOff x="420363" y="3853613"/>
            <a:chExt cx="8997133" cy="1818930"/>
          </a:xfrm>
        </p:grpSpPr>
        <p:grpSp>
          <p:nvGrpSpPr>
            <p:cNvPr id="97" name="Group 5"/>
            <p:cNvGrpSpPr>
              <a:grpSpLocks/>
            </p:cNvGrpSpPr>
            <p:nvPr/>
          </p:nvGrpSpPr>
          <p:grpSpPr bwMode="auto">
            <a:xfrm>
              <a:off x="420363" y="5219780"/>
              <a:ext cx="2248514" cy="452763"/>
              <a:chOff x="943" y="2115"/>
              <a:chExt cx="1179" cy="225"/>
            </a:xfrm>
          </p:grpSpPr>
          <p:sp>
            <p:nvSpPr>
              <p:cNvPr id="175" name="Line 6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5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6" name="Line 7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179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98" name="Group 8"/>
            <p:cNvGrpSpPr>
              <a:grpSpLocks/>
            </p:cNvGrpSpPr>
            <p:nvPr/>
          </p:nvGrpSpPr>
          <p:grpSpPr bwMode="auto">
            <a:xfrm>
              <a:off x="2668877" y="4765003"/>
              <a:ext cx="2248514" cy="454775"/>
              <a:chOff x="943" y="2115"/>
              <a:chExt cx="1179" cy="226"/>
            </a:xfrm>
          </p:grpSpPr>
          <p:sp>
            <p:nvSpPr>
              <p:cNvPr id="171" name="Line 9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6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2" name="Line 10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179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99" name="Group 11"/>
            <p:cNvGrpSpPr>
              <a:grpSpLocks/>
            </p:cNvGrpSpPr>
            <p:nvPr/>
          </p:nvGrpSpPr>
          <p:grpSpPr bwMode="auto">
            <a:xfrm>
              <a:off x="4919298" y="4307715"/>
              <a:ext cx="2250000" cy="454775"/>
              <a:chOff x="943" y="2115"/>
              <a:chExt cx="1356" cy="226"/>
            </a:xfrm>
          </p:grpSpPr>
          <p:sp>
            <p:nvSpPr>
              <p:cNvPr id="104" name="Line 12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6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24" name="Line 13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356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177" name="Group 11"/>
            <p:cNvGrpSpPr>
              <a:grpSpLocks/>
            </p:cNvGrpSpPr>
            <p:nvPr/>
          </p:nvGrpSpPr>
          <p:grpSpPr bwMode="auto">
            <a:xfrm>
              <a:off x="7167496" y="3853613"/>
              <a:ext cx="2250000" cy="454775"/>
              <a:chOff x="943" y="2115"/>
              <a:chExt cx="1356" cy="226"/>
            </a:xfrm>
          </p:grpSpPr>
          <p:sp>
            <p:nvSpPr>
              <p:cNvPr id="178" name="Line 12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6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9" name="Line 13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356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65" name="모서리가 둥근 직사각형 164"/>
          <p:cNvSpPr/>
          <p:nvPr/>
        </p:nvSpPr>
        <p:spPr>
          <a:xfrm>
            <a:off x="200472" y="2822739"/>
            <a:ext cx="4666683" cy="3342565"/>
          </a:xfrm>
          <a:prstGeom prst="roundRect">
            <a:avLst>
              <a:gd name="adj" fmla="val 21127"/>
            </a:avLst>
          </a:prstGeom>
          <a:noFill/>
          <a:ln w="38100" algn="ctr">
            <a:pattFill prst="wdDnDiag">
              <a:fgClr>
                <a:srgbClr val="FF9933"/>
              </a:fgClr>
              <a:bgClr>
                <a:srgbClr val="FF66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43201" rIns="36000" bIns="4320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200024" y="2079479"/>
            <a:ext cx="9571475" cy="40858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85" name="그룹 19"/>
          <p:cNvGrpSpPr>
            <a:grpSpLocks/>
          </p:cNvGrpSpPr>
          <p:nvPr/>
        </p:nvGrpSpPr>
        <p:grpSpPr bwMode="auto">
          <a:xfrm rot="-473092">
            <a:off x="868386" y="2532035"/>
            <a:ext cx="3378781" cy="522130"/>
            <a:chOff x="-3509575" y="2400725"/>
            <a:chExt cx="3886201" cy="1364042"/>
          </a:xfrm>
        </p:grpSpPr>
        <p:sp>
          <p:nvSpPr>
            <p:cNvPr id="86" name="자유형 85"/>
            <p:cNvSpPr/>
            <p:nvPr/>
          </p:nvSpPr>
          <p:spPr>
            <a:xfrm>
              <a:off x="-3509575" y="3326102"/>
              <a:ext cx="3886201" cy="438665"/>
            </a:xfrm>
            <a:custGeom>
              <a:avLst/>
              <a:gdLst>
                <a:gd name="connsiteX0" fmla="*/ 0 w 3873844"/>
                <a:gd name="connsiteY0" fmla="*/ 339811 h 432487"/>
                <a:gd name="connsiteX1" fmla="*/ 0 w 3873844"/>
                <a:gd name="connsiteY1" fmla="*/ 339811 h 432487"/>
                <a:gd name="connsiteX2" fmla="*/ 407773 w 3873844"/>
                <a:gd name="connsiteY2" fmla="*/ 0 h 432487"/>
                <a:gd name="connsiteX3" fmla="*/ 3558746 w 3873844"/>
                <a:gd name="connsiteY3" fmla="*/ 0 h 432487"/>
                <a:gd name="connsiteX4" fmla="*/ 3873844 w 3873844"/>
                <a:gd name="connsiteY4" fmla="*/ 432487 h 432487"/>
                <a:gd name="connsiteX5" fmla="*/ 2001795 w 3873844"/>
                <a:gd name="connsiteY5" fmla="*/ 321276 h 432487"/>
                <a:gd name="connsiteX0" fmla="*/ 12357 w 3886201"/>
                <a:gd name="connsiteY0" fmla="*/ 33981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0" fmla="*/ 1451276 w 3922628"/>
                <a:gd name="connsiteY0" fmla="*/ 481913 h 481913"/>
                <a:gd name="connsiteX1" fmla="*/ 36427 w 3922628"/>
                <a:gd name="connsiteY1" fmla="*/ 438665 h 481913"/>
                <a:gd name="connsiteX2" fmla="*/ 456557 w 3922628"/>
                <a:gd name="connsiteY2" fmla="*/ 0 h 481913"/>
                <a:gd name="connsiteX3" fmla="*/ 3607530 w 3922628"/>
                <a:gd name="connsiteY3" fmla="*/ 0 h 481913"/>
                <a:gd name="connsiteX4" fmla="*/ 3922628 w 3922628"/>
                <a:gd name="connsiteY4" fmla="*/ 432487 h 481913"/>
                <a:gd name="connsiteX5" fmla="*/ 2050579 w 3922628"/>
                <a:gd name="connsiteY5" fmla="*/ 321276 h 481913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6" fmla="*/ 2079492 w 3957719"/>
                <a:gd name="connsiteY6" fmla="*/ 308918 h 450009"/>
                <a:gd name="connsiteX0" fmla="*/ 2025550 w 3903777"/>
                <a:gd name="connsiteY0" fmla="*/ 308918 h 501361"/>
                <a:gd name="connsiteX1" fmla="*/ 17576 w 3903777"/>
                <a:gd name="connsiteY1" fmla="*/ 438665 h 501361"/>
                <a:gd name="connsiteX2" fmla="*/ 437706 w 3903777"/>
                <a:gd name="connsiteY2" fmla="*/ 0 h 501361"/>
                <a:gd name="connsiteX3" fmla="*/ 3588679 w 3903777"/>
                <a:gd name="connsiteY3" fmla="*/ 0 h 501361"/>
                <a:gd name="connsiteX4" fmla="*/ 3903777 w 3903777"/>
                <a:gd name="connsiteY4" fmla="*/ 432487 h 501361"/>
                <a:gd name="connsiteX5" fmla="*/ 2031728 w 3903777"/>
                <a:gd name="connsiteY5" fmla="*/ 321276 h 501361"/>
                <a:gd name="connsiteX6" fmla="*/ 2025550 w 3903777"/>
                <a:gd name="connsiteY6" fmla="*/ 308918 h 501361"/>
                <a:gd name="connsiteX0" fmla="*/ 2007974 w 3886201"/>
                <a:gd name="connsiteY0" fmla="*/ 30891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07974 w 3886201"/>
                <a:gd name="connsiteY6" fmla="*/ 308918 h 438665"/>
                <a:gd name="connsiteX0" fmla="*/ 2014152 w 3886201"/>
                <a:gd name="connsiteY0" fmla="*/ 37070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14152 w 3886201"/>
                <a:gd name="connsiteY6" fmla="*/ 370701 h 438665"/>
                <a:gd name="connsiteX0" fmla="*/ 1921476 w 3886201"/>
                <a:gd name="connsiteY0" fmla="*/ 34598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1921476 w 3886201"/>
                <a:gd name="connsiteY6" fmla="*/ 345988 h 438665"/>
                <a:gd name="connsiteX0" fmla="*/ 2014152 w 3886201"/>
                <a:gd name="connsiteY0" fmla="*/ 321276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201" h="438665">
                  <a:moveTo>
                    <a:pt x="2014152" y="321276"/>
                  </a:moveTo>
                  <a:lnTo>
                    <a:pt x="0" y="438665"/>
                  </a:lnTo>
                  <a:cubicBezTo>
                    <a:pt x="136954" y="313038"/>
                    <a:pt x="280087" y="146222"/>
                    <a:pt x="420130" y="0"/>
                  </a:cubicBezTo>
                  <a:lnTo>
                    <a:pt x="3571103" y="0"/>
                  </a:lnTo>
                  <a:lnTo>
                    <a:pt x="3886201" y="432487"/>
                  </a:lnTo>
                  <a:lnTo>
                    <a:pt x="2014152" y="32127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+mn-ea"/>
              </a:endParaRPr>
            </a:p>
          </p:txBody>
        </p:sp>
        <p:grpSp>
          <p:nvGrpSpPr>
            <p:cNvPr id="87" name="그룹 21"/>
            <p:cNvGrpSpPr>
              <a:grpSpLocks/>
            </p:cNvGrpSpPr>
            <p:nvPr/>
          </p:nvGrpSpPr>
          <p:grpSpPr bwMode="auto">
            <a:xfrm>
              <a:off x="-3328251" y="2400725"/>
              <a:ext cx="3571953" cy="1193550"/>
              <a:chOff x="-3112169" y="847972"/>
              <a:chExt cx="2952027" cy="986405"/>
            </a:xfrm>
          </p:grpSpPr>
          <p:grpSp>
            <p:nvGrpSpPr>
              <p:cNvPr id="88" name="그룹 22"/>
              <p:cNvGrpSpPr>
                <a:grpSpLocks/>
              </p:cNvGrpSpPr>
              <p:nvPr/>
            </p:nvGrpSpPr>
            <p:grpSpPr bwMode="auto">
              <a:xfrm>
                <a:off x="-3112169" y="847972"/>
                <a:ext cx="2952027" cy="986405"/>
                <a:chOff x="-3112169" y="847972"/>
                <a:chExt cx="2952027" cy="986405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-3112169" y="847972"/>
                  <a:ext cx="2952027" cy="986405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000" dirty="0">
                    <a:latin typeface="+mn-ea"/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-3008816" y="956805"/>
                  <a:ext cx="2746170" cy="77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spcAft>
                      <a:spcPct val="1000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defRPr/>
                  </a:pP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탐색적 분석 </a:t>
                  </a:r>
                  <a:r>
                    <a:rPr kumimoji="0" lang="en-US" altLang="ko-KR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·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상관분석</a:t>
                  </a:r>
                  <a:r>
                    <a:rPr kumimoji="0" lang="en-US" altLang="ko-KR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·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 </a:t>
                  </a:r>
                  <a:r>
                    <a:rPr kumimoji="0" lang="ko-KR" altLang="en-US" sz="1600" spc="-150" dirty="0" err="1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시계열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 분석</a:t>
                  </a:r>
                  <a:endParaRPr kumimoji="0" lang="ko-KR" altLang="en-US" sz="1600" spc="-1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A5002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89" name="Picture 1" descr="\\Mk-newpc\옥빈 맥 공유\디자인앤피티\발표용psd\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7" t="12292" r="2800" b="80139"/>
              <a:stretch>
                <a:fillRect/>
              </a:stretch>
            </p:blipFill>
            <p:spPr bwMode="auto">
              <a:xfrm>
                <a:off x="-3107877" y="856945"/>
                <a:ext cx="1509807" cy="548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159"/>
          <p:cNvGrpSpPr>
            <a:grpSpLocks/>
          </p:cNvGrpSpPr>
          <p:nvPr/>
        </p:nvGrpSpPr>
        <p:grpSpPr bwMode="auto">
          <a:xfrm>
            <a:off x="0" y="1597025"/>
            <a:ext cx="5157753" cy="412750"/>
            <a:chOff x="0" y="1596781"/>
            <a:chExt cx="5174340" cy="412688"/>
          </a:xfrm>
        </p:grpSpPr>
        <p:sp>
          <p:nvSpPr>
            <p:cNvPr id="93" name="모서리가 둥근 직사각형 4"/>
            <p:cNvSpPr/>
            <p:nvPr/>
          </p:nvSpPr>
          <p:spPr>
            <a:xfrm>
              <a:off x="0" y="1596781"/>
              <a:ext cx="5174340" cy="412688"/>
            </a:xfrm>
            <a:prstGeom prst="homePlate">
              <a:avLst/>
            </a:prstGeom>
            <a:pattFill prst="dkUpDiag">
              <a:fgClr>
                <a:srgbClr val="009BDE"/>
              </a:fgClr>
              <a:bgClr>
                <a:srgbClr val="0085C0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031" tIns="41015" rIns="82031" bIns="41015" anchor="ctr"/>
            <a:lstStyle/>
            <a:p>
              <a:pPr algn="ctr" defTabSz="9578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0"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차 </a:t>
              </a:r>
              <a:r>
                <a:rPr kumimoji="0"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빅데이터</a:t>
              </a:r>
              <a:r>
                <a:rPr kumimoji="0"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분석과제 수행</a:t>
              </a:r>
              <a:endPara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6" name="Picture 1" descr="\\Mk-newpc\옥빈 맥 공유\디자인앤피티\발표용psd\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97" t="12292" r="2800" b="80139"/>
            <a:stretch>
              <a:fillRect/>
            </a:stretch>
          </p:blipFill>
          <p:spPr bwMode="auto">
            <a:xfrm>
              <a:off x="0" y="1596781"/>
              <a:ext cx="990572" cy="35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169" name="그룹 19"/>
          <p:cNvGrpSpPr>
            <a:grpSpLocks/>
          </p:cNvGrpSpPr>
          <p:nvPr/>
        </p:nvGrpSpPr>
        <p:grpSpPr bwMode="auto">
          <a:xfrm rot="-473092">
            <a:off x="6162889" y="3766300"/>
            <a:ext cx="3378781" cy="522130"/>
            <a:chOff x="-3509575" y="2400725"/>
            <a:chExt cx="3886201" cy="1364042"/>
          </a:xfrm>
        </p:grpSpPr>
        <p:sp>
          <p:nvSpPr>
            <p:cNvPr id="170" name="자유형 169"/>
            <p:cNvSpPr/>
            <p:nvPr/>
          </p:nvSpPr>
          <p:spPr>
            <a:xfrm>
              <a:off x="-3509575" y="3326102"/>
              <a:ext cx="3886201" cy="438665"/>
            </a:xfrm>
            <a:custGeom>
              <a:avLst/>
              <a:gdLst>
                <a:gd name="connsiteX0" fmla="*/ 0 w 3873844"/>
                <a:gd name="connsiteY0" fmla="*/ 339811 h 432487"/>
                <a:gd name="connsiteX1" fmla="*/ 0 w 3873844"/>
                <a:gd name="connsiteY1" fmla="*/ 339811 h 432487"/>
                <a:gd name="connsiteX2" fmla="*/ 407773 w 3873844"/>
                <a:gd name="connsiteY2" fmla="*/ 0 h 432487"/>
                <a:gd name="connsiteX3" fmla="*/ 3558746 w 3873844"/>
                <a:gd name="connsiteY3" fmla="*/ 0 h 432487"/>
                <a:gd name="connsiteX4" fmla="*/ 3873844 w 3873844"/>
                <a:gd name="connsiteY4" fmla="*/ 432487 h 432487"/>
                <a:gd name="connsiteX5" fmla="*/ 2001795 w 3873844"/>
                <a:gd name="connsiteY5" fmla="*/ 321276 h 432487"/>
                <a:gd name="connsiteX0" fmla="*/ 12357 w 3886201"/>
                <a:gd name="connsiteY0" fmla="*/ 33981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0" fmla="*/ 1451276 w 3922628"/>
                <a:gd name="connsiteY0" fmla="*/ 481913 h 481913"/>
                <a:gd name="connsiteX1" fmla="*/ 36427 w 3922628"/>
                <a:gd name="connsiteY1" fmla="*/ 438665 h 481913"/>
                <a:gd name="connsiteX2" fmla="*/ 456557 w 3922628"/>
                <a:gd name="connsiteY2" fmla="*/ 0 h 481913"/>
                <a:gd name="connsiteX3" fmla="*/ 3607530 w 3922628"/>
                <a:gd name="connsiteY3" fmla="*/ 0 h 481913"/>
                <a:gd name="connsiteX4" fmla="*/ 3922628 w 3922628"/>
                <a:gd name="connsiteY4" fmla="*/ 432487 h 481913"/>
                <a:gd name="connsiteX5" fmla="*/ 2050579 w 3922628"/>
                <a:gd name="connsiteY5" fmla="*/ 321276 h 481913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6" fmla="*/ 2079492 w 3957719"/>
                <a:gd name="connsiteY6" fmla="*/ 308918 h 450009"/>
                <a:gd name="connsiteX0" fmla="*/ 2025550 w 3903777"/>
                <a:gd name="connsiteY0" fmla="*/ 308918 h 501361"/>
                <a:gd name="connsiteX1" fmla="*/ 17576 w 3903777"/>
                <a:gd name="connsiteY1" fmla="*/ 438665 h 501361"/>
                <a:gd name="connsiteX2" fmla="*/ 437706 w 3903777"/>
                <a:gd name="connsiteY2" fmla="*/ 0 h 501361"/>
                <a:gd name="connsiteX3" fmla="*/ 3588679 w 3903777"/>
                <a:gd name="connsiteY3" fmla="*/ 0 h 501361"/>
                <a:gd name="connsiteX4" fmla="*/ 3903777 w 3903777"/>
                <a:gd name="connsiteY4" fmla="*/ 432487 h 501361"/>
                <a:gd name="connsiteX5" fmla="*/ 2031728 w 3903777"/>
                <a:gd name="connsiteY5" fmla="*/ 321276 h 501361"/>
                <a:gd name="connsiteX6" fmla="*/ 2025550 w 3903777"/>
                <a:gd name="connsiteY6" fmla="*/ 308918 h 501361"/>
                <a:gd name="connsiteX0" fmla="*/ 2007974 w 3886201"/>
                <a:gd name="connsiteY0" fmla="*/ 30891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07974 w 3886201"/>
                <a:gd name="connsiteY6" fmla="*/ 308918 h 438665"/>
                <a:gd name="connsiteX0" fmla="*/ 2014152 w 3886201"/>
                <a:gd name="connsiteY0" fmla="*/ 37070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14152 w 3886201"/>
                <a:gd name="connsiteY6" fmla="*/ 370701 h 438665"/>
                <a:gd name="connsiteX0" fmla="*/ 1921476 w 3886201"/>
                <a:gd name="connsiteY0" fmla="*/ 34598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1921476 w 3886201"/>
                <a:gd name="connsiteY6" fmla="*/ 345988 h 438665"/>
                <a:gd name="connsiteX0" fmla="*/ 2014152 w 3886201"/>
                <a:gd name="connsiteY0" fmla="*/ 321276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201" h="438665">
                  <a:moveTo>
                    <a:pt x="2014152" y="321276"/>
                  </a:moveTo>
                  <a:lnTo>
                    <a:pt x="0" y="438665"/>
                  </a:lnTo>
                  <a:cubicBezTo>
                    <a:pt x="136954" y="313038"/>
                    <a:pt x="280087" y="146222"/>
                    <a:pt x="420130" y="0"/>
                  </a:cubicBezTo>
                  <a:lnTo>
                    <a:pt x="3571103" y="0"/>
                  </a:lnTo>
                  <a:lnTo>
                    <a:pt x="3886201" y="432487"/>
                  </a:lnTo>
                  <a:lnTo>
                    <a:pt x="2014152" y="32127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+mn-ea"/>
              </a:endParaRPr>
            </a:p>
          </p:txBody>
        </p:sp>
        <p:grpSp>
          <p:nvGrpSpPr>
            <p:cNvPr id="174" name="그룹 21"/>
            <p:cNvGrpSpPr>
              <a:grpSpLocks/>
            </p:cNvGrpSpPr>
            <p:nvPr/>
          </p:nvGrpSpPr>
          <p:grpSpPr bwMode="auto">
            <a:xfrm>
              <a:off x="-3328251" y="2400725"/>
              <a:ext cx="3571953" cy="1193550"/>
              <a:chOff x="-3112169" y="847972"/>
              <a:chExt cx="2952027" cy="986405"/>
            </a:xfrm>
          </p:grpSpPr>
          <p:grpSp>
            <p:nvGrpSpPr>
              <p:cNvPr id="180" name="그룹 22"/>
              <p:cNvGrpSpPr>
                <a:grpSpLocks/>
              </p:cNvGrpSpPr>
              <p:nvPr/>
            </p:nvGrpSpPr>
            <p:grpSpPr bwMode="auto">
              <a:xfrm>
                <a:off x="-3112169" y="847972"/>
                <a:ext cx="2952027" cy="986405"/>
                <a:chOff x="-3112169" y="847972"/>
                <a:chExt cx="2952027" cy="986405"/>
              </a:xfrm>
            </p:grpSpPr>
            <p:sp>
              <p:nvSpPr>
                <p:cNvPr id="182" name="직사각형 181"/>
                <p:cNvSpPr/>
                <p:nvPr/>
              </p:nvSpPr>
              <p:spPr>
                <a:xfrm>
                  <a:off x="-3112169" y="847972"/>
                  <a:ext cx="2952027" cy="986405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000" dirty="0">
                    <a:latin typeface="+mn-ea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-3008816" y="956805"/>
                  <a:ext cx="2746170" cy="77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spcAft>
                      <a:spcPct val="1000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defRPr/>
                  </a:pPr>
                  <a:r>
                    <a:rPr kumimoji="0" lang="en-US" altLang="ko-KR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Machine-learning</a:t>
                  </a:r>
                  <a:endParaRPr kumimoji="0" lang="ko-KR" altLang="en-US" sz="1600" spc="-1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A5002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181" name="Picture 1" descr="\\Mk-newpc\옥빈 맥 공유\디자인앤피티\발표용psd\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7" t="12292" r="2800" b="80139"/>
              <a:stretch>
                <a:fillRect/>
              </a:stretch>
            </p:blipFill>
            <p:spPr bwMode="auto">
              <a:xfrm>
                <a:off x="-3107877" y="856945"/>
                <a:ext cx="1509807" cy="548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84" name="모서리가 둥근 직사각형 183"/>
          <p:cNvSpPr/>
          <p:nvPr/>
        </p:nvSpPr>
        <p:spPr>
          <a:xfrm>
            <a:off x="7185248" y="5206807"/>
            <a:ext cx="2384925" cy="11745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350656"/>
              </p:ext>
            </p:extLst>
          </p:nvPr>
        </p:nvGraphicFramePr>
        <p:xfrm>
          <a:off x="7329263" y="5288049"/>
          <a:ext cx="2167911" cy="1057275"/>
        </p:xfrm>
        <a:graphic>
          <a:graphicData uri="http://schemas.openxmlformats.org/drawingml/2006/table">
            <a:tbl>
              <a:tblPr/>
              <a:tblGrid>
                <a:gridCol w="2167911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분석은 사이버 위협정보를 수집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•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분석 하였으며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분석은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•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외부 기관 침해사고 정보 및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오픈소스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인텔리전스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분석데이터의 수집 및 분석 수행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5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 대상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Collection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940007"/>
              </p:ext>
            </p:extLst>
          </p:nvPr>
        </p:nvGraphicFramePr>
        <p:xfrm>
          <a:off x="308484" y="2096852"/>
          <a:ext cx="9360980" cy="455623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98799"/>
                <a:gridCol w="2192175"/>
                <a:gridCol w="1180797"/>
                <a:gridCol w="1037670"/>
                <a:gridCol w="1001888"/>
                <a:gridCol w="966107"/>
                <a:gridCol w="794515"/>
                <a:gridCol w="794514"/>
                <a:gridCol w="794515"/>
              </a:tblGrid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시스템명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COLLECTION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</a:rPr>
                        <a:t>총 보유 데이터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건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차 이중화 대상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데이터 적재 중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기간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From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기간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분석 대상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err="1">
                          <a:effectLst/>
                        </a:rPr>
                        <a:t>Ddos</a:t>
                      </a:r>
                      <a:r>
                        <a:rPr lang="en-US" altLang="ko-KR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사이버대피소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467,675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2014-04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2017-02</a:t>
                      </a:r>
                      <a:endParaRPr lang="ko-KR" altLang="en-US" sz="11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인터넷연동구간 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Ddos</a:t>
                      </a:r>
                      <a:r>
                        <a:rPr lang="ko-KR" altLang="en-US" sz="1100" u="none" strike="noStrike" dirty="0">
                          <a:effectLst/>
                        </a:rPr>
                        <a:t>대응시스템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28,072,927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2012-12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2017-09</a:t>
                      </a:r>
                      <a:endParaRPr lang="ko-KR" altLang="en-US" sz="11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악성코드 은닉사이트 탐지시스템</a:t>
                      </a:r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(MCF)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630,845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2005-11</a:t>
                      </a:r>
                      <a:endParaRPr lang="ko-KR" alt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2017-09</a:t>
                      </a:r>
                      <a:endParaRPr lang="ko-KR" alt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이메일</a:t>
                      </a:r>
                      <a:r>
                        <a:rPr lang="ko-KR" altLang="en-US" sz="1100" u="none" strike="noStrike" dirty="0">
                          <a:effectLst/>
                        </a:rPr>
                        <a:t> 악성코드 유포탐지시스템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79,249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2015-02</a:t>
                      </a:r>
                      <a:endParaRPr lang="ko-KR" alt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2016-12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DNS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싱크홀</a:t>
                      </a:r>
                      <a:r>
                        <a:rPr lang="ko-KR" altLang="en-US" sz="1100" u="none" strike="noStrike" dirty="0">
                          <a:effectLst/>
                        </a:rPr>
                        <a:t> 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2,657,467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smtClean="0">
                          <a:effectLst/>
                        </a:rPr>
                        <a:t>2017-02</a:t>
                      </a:r>
                      <a:endParaRPr lang="ko-KR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허니넷시스템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2,249,645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2011-12</a:t>
                      </a:r>
                      <a:r>
                        <a:rPr lang="ko-KR" altLang="en-US" sz="1100" u="none" strike="noStrike" kern="1200" dirty="0">
                          <a:effectLst/>
                        </a:rPr>
                        <a:t>　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2017-02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웹취약점점검</a:t>
                      </a:r>
                      <a:r>
                        <a:rPr lang="ko-KR" altLang="en-US" sz="1100" u="none" strike="noStrike" dirty="0">
                          <a:effectLst/>
                        </a:rPr>
                        <a:t> 및 보안도구 보급시스템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414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2016-11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2017-08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지능형 </a:t>
                      </a:r>
                      <a:r>
                        <a:rPr lang="ko-KR" alt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스미싱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탐지시스템</a:t>
                      </a:r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60,887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2016-10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2017-04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사이버트랩시스템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29,190,014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2017-09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국외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파밍사이트</a:t>
                      </a:r>
                      <a:r>
                        <a:rPr lang="ko-KR" altLang="en-US" sz="1100" u="none" strike="noStrike" dirty="0">
                          <a:effectLst/>
                        </a:rPr>
                        <a:t> 접속 차단서비스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피싱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사이트 탐지시스템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689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2015-03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(2016-12)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종합상황관제시스템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감염</a:t>
                      </a:r>
                      <a:r>
                        <a:rPr lang="en-US" altLang="ko-KR" sz="1100" u="none" strike="noStrike" dirty="0">
                          <a:effectLst/>
                        </a:rPr>
                        <a:t>PC </a:t>
                      </a:r>
                      <a:r>
                        <a:rPr lang="ko-KR" altLang="en-US" sz="1100" u="none" strike="noStrike" dirty="0">
                          <a:effectLst/>
                        </a:rPr>
                        <a:t>사이버치료체계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1,637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2014-04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2017-02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모바일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사이버치료체계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악성앱</a:t>
                      </a:r>
                      <a:r>
                        <a:rPr lang="ko-KR" altLang="en-US" sz="1100" u="none" strike="noStrike" dirty="0">
                          <a:effectLst/>
                        </a:rPr>
                        <a:t> 분석시스템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취약점 종합관리시스템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주요</a:t>
                      </a:r>
                      <a:r>
                        <a:rPr lang="en-US" altLang="ko-KR" sz="1100" u="none" strike="noStrike" dirty="0">
                          <a:effectLst/>
                        </a:rPr>
                        <a:t>SW </a:t>
                      </a:r>
                      <a:r>
                        <a:rPr lang="ko-KR" altLang="en-US" sz="1100" u="none" strike="noStrike" dirty="0">
                          <a:effectLst/>
                        </a:rPr>
                        <a:t>최신버전 정보수집시스템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C-TAS </a:t>
                      </a:r>
                      <a:r>
                        <a:rPr lang="ko-KR" altLang="en-US" sz="1100" u="none" strike="noStrike" dirty="0">
                          <a:effectLst/>
                        </a:rPr>
                        <a:t>시스템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020" rtl="0" eaLnBrk="1" fontAlgn="ctr" latinLnBrk="1" hangingPunct="1"/>
                      <a:r>
                        <a:rPr lang="ko-KR" altLang="en-US" sz="1100" u="none" strike="noStrike" kern="1200" dirty="0" err="1" smtClean="0">
                          <a:solidFill>
                            <a:srgbClr val="FF0000"/>
                          </a:solidFill>
                          <a:effectLst/>
                        </a:rPr>
                        <a:t>회원사</a:t>
                      </a:r>
                      <a:r>
                        <a:rPr lang="ko-KR" altLang="en-US" sz="1100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 정보</a:t>
                      </a:r>
                      <a:endParaRPr lang="ko-KR" altLang="en-US" sz="110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C8000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 dirty="0" smtClean="0">
                          <a:effectLst/>
                        </a:rPr>
                        <a:t>146,828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2014-12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2017-08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 대상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Collection(C-TAS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Collection)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33220" y="4725144"/>
            <a:ext cx="2628292" cy="1080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77279"/>
              </p:ext>
            </p:extLst>
          </p:nvPr>
        </p:nvGraphicFramePr>
        <p:xfrm>
          <a:off x="7089759" y="4948014"/>
          <a:ext cx="2399745" cy="1192530"/>
        </p:xfrm>
        <a:graphic>
          <a:graphicData uri="http://schemas.openxmlformats.org/drawingml/2006/table">
            <a:tbl>
              <a:tblPr/>
              <a:tblGrid>
                <a:gridCol w="2399745"/>
              </a:tblGrid>
              <a:tr h="541601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분석 대상 데이터는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Ddos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사이버 대피소 외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 시스템  데이터 분석 수행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향후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회원사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정보에 대하여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사이버 위협 유형별 분류 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추가 탐색적 분석 예정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88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단계 분석 대상 데이터 정보 추가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C:\Users\김현주\Desktop\추가제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63" y="1643063"/>
            <a:ext cx="60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사다리꼴 33"/>
          <p:cNvSpPr/>
          <p:nvPr/>
        </p:nvSpPr>
        <p:spPr bwMode="auto">
          <a:xfrm rot="16200000">
            <a:off x="1545257" y="3789363"/>
            <a:ext cx="4624387" cy="204787"/>
          </a:xfrm>
          <a:prstGeom prst="trapezoid">
            <a:avLst>
              <a:gd name="adj" fmla="val 107321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5" name="모서리가 둥근 직사각형 4"/>
          <p:cNvSpPr/>
          <p:nvPr/>
        </p:nvSpPr>
        <p:spPr bwMode="auto">
          <a:xfrm flipH="1">
            <a:off x="3959672" y="1581899"/>
            <a:ext cx="5946327" cy="414114"/>
          </a:xfrm>
          <a:prstGeom prst="rect">
            <a:avLst/>
          </a:prstGeom>
          <a:pattFill prst="dkUpDiag">
            <a:fgClr>
              <a:srgbClr val="005A99"/>
            </a:fgClr>
            <a:bgClr>
              <a:srgbClr val="00437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분석과제 수행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36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3957243" y="1581900"/>
            <a:ext cx="1048335" cy="36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117"/>
          <p:cNvSpPr>
            <a:spLocks noChangeArrowheads="1"/>
          </p:cNvSpPr>
          <p:nvPr/>
        </p:nvSpPr>
        <p:spPr bwMode="auto">
          <a:xfrm rot="10800000" flipH="1" flipV="1">
            <a:off x="3350244" y="2732088"/>
            <a:ext cx="550863" cy="2146300"/>
          </a:xfrm>
          <a:prstGeom prst="rightArrow">
            <a:avLst>
              <a:gd name="adj1" fmla="val 89017"/>
              <a:gd name="adj2" fmla="val 57150"/>
            </a:avLst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0" y="2461616"/>
            <a:ext cx="3350243" cy="38837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>
                <a:solidFill>
                  <a:srgbClr val="BB7001">
                    <a:alpha val="0"/>
                  </a:srgbClr>
                </a:solidFill>
              </a:ln>
              <a:solidFill>
                <a:prstClr val="white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9" name="모서리가 둥근 직사각형 4"/>
          <p:cNvSpPr/>
          <p:nvPr/>
        </p:nvSpPr>
        <p:spPr bwMode="auto">
          <a:xfrm>
            <a:off x="-1" y="2150935"/>
            <a:ext cx="3350243" cy="413969"/>
          </a:xfrm>
          <a:prstGeom prst="rect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 정보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40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2150975"/>
            <a:ext cx="1077056" cy="35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모서리가 둥근 직사각형 4"/>
          <p:cNvSpPr/>
          <p:nvPr/>
        </p:nvSpPr>
        <p:spPr bwMode="auto">
          <a:xfrm>
            <a:off x="0" y="2672916"/>
            <a:ext cx="3152800" cy="1108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46800" anchor="ctr"/>
          <a:lstStyle/>
          <a:p>
            <a:pPr defTabSz="1067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내부 사이버 위협 정보</a:t>
            </a:r>
            <a:endParaRPr kumimoji="0" lang="en-US" altLang="ko-KR" sz="1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Freeform 13"/>
          <p:cNvSpPr>
            <a:spLocks noEditPoints="1"/>
          </p:cNvSpPr>
          <p:nvPr/>
        </p:nvSpPr>
        <p:spPr bwMode="auto">
          <a:xfrm>
            <a:off x="9259441" y="1614761"/>
            <a:ext cx="446087" cy="446087"/>
          </a:xfrm>
          <a:custGeom>
            <a:avLst/>
            <a:gdLst>
              <a:gd name="T0" fmla="*/ 715 w 742"/>
              <a:gd name="T1" fmla="*/ 312 h 741"/>
              <a:gd name="T2" fmla="*/ 659 w 742"/>
              <a:gd name="T3" fmla="*/ 169 h 741"/>
              <a:gd name="T4" fmla="*/ 603 w 742"/>
              <a:gd name="T5" fmla="*/ 82 h 741"/>
              <a:gd name="T6" fmla="*/ 482 w 742"/>
              <a:gd name="T7" fmla="*/ 105 h 741"/>
              <a:gd name="T8" fmla="*/ 414 w 742"/>
              <a:gd name="T9" fmla="*/ 3 h 741"/>
              <a:gd name="T10" fmla="*/ 312 w 742"/>
              <a:gd name="T11" fmla="*/ 24 h 741"/>
              <a:gd name="T12" fmla="*/ 170 w 742"/>
              <a:gd name="T13" fmla="*/ 82 h 741"/>
              <a:gd name="T14" fmla="*/ 82 w 742"/>
              <a:gd name="T15" fmla="*/ 139 h 741"/>
              <a:gd name="T16" fmla="*/ 105 w 742"/>
              <a:gd name="T17" fmla="*/ 260 h 741"/>
              <a:gd name="T18" fmla="*/ 3 w 742"/>
              <a:gd name="T19" fmla="*/ 328 h 741"/>
              <a:gd name="T20" fmla="*/ 28 w 742"/>
              <a:gd name="T21" fmla="*/ 430 h 741"/>
              <a:gd name="T22" fmla="*/ 83 w 742"/>
              <a:gd name="T23" fmla="*/ 572 h 741"/>
              <a:gd name="T24" fmla="*/ 139 w 742"/>
              <a:gd name="T25" fmla="*/ 660 h 741"/>
              <a:gd name="T26" fmla="*/ 260 w 742"/>
              <a:gd name="T27" fmla="*/ 637 h 741"/>
              <a:gd name="T28" fmla="*/ 328 w 742"/>
              <a:gd name="T29" fmla="*/ 738 h 741"/>
              <a:gd name="T30" fmla="*/ 411 w 742"/>
              <a:gd name="T31" fmla="*/ 739 h 741"/>
              <a:gd name="T32" fmla="*/ 480 w 742"/>
              <a:gd name="T33" fmla="*/ 639 h 741"/>
              <a:gd name="T34" fmla="*/ 600 w 742"/>
              <a:gd name="T35" fmla="*/ 662 h 741"/>
              <a:gd name="T36" fmla="*/ 657 w 742"/>
              <a:gd name="T37" fmla="*/ 574 h 741"/>
              <a:gd name="T38" fmla="*/ 712 w 742"/>
              <a:gd name="T39" fmla="*/ 432 h 741"/>
              <a:gd name="T40" fmla="*/ 738 w 742"/>
              <a:gd name="T41" fmla="*/ 414 h 741"/>
              <a:gd name="T42" fmla="*/ 371 w 742"/>
              <a:gd name="T43" fmla="*/ 584 h 741"/>
              <a:gd name="T44" fmla="*/ 371 w 742"/>
              <a:gd name="T45" fmla="*/ 158 h 741"/>
              <a:gd name="T46" fmla="*/ 554 w 742"/>
              <a:gd name="T47" fmla="*/ 480 h 741"/>
              <a:gd name="T48" fmla="*/ 471 w 742"/>
              <a:gd name="T49" fmla="*/ 336 h 741"/>
              <a:gd name="T50" fmla="*/ 340 w 742"/>
              <a:gd name="T51" fmla="*/ 205 h 741"/>
              <a:gd name="T52" fmla="*/ 296 w 742"/>
              <a:gd name="T53" fmla="*/ 220 h 741"/>
              <a:gd name="T54" fmla="*/ 361 w 742"/>
              <a:gd name="T55" fmla="*/ 296 h 741"/>
              <a:gd name="T56" fmla="*/ 362 w 742"/>
              <a:gd name="T57" fmla="*/ 304 h 741"/>
              <a:gd name="T58" fmla="*/ 354 w 742"/>
              <a:gd name="T59" fmla="*/ 350 h 741"/>
              <a:gd name="T60" fmla="*/ 308 w 742"/>
              <a:gd name="T61" fmla="*/ 358 h 741"/>
              <a:gd name="T62" fmla="*/ 307 w 742"/>
              <a:gd name="T63" fmla="*/ 358 h 741"/>
              <a:gd name="T64" fmla="*/ 299 w 742"/>
              <a:gd name="T65" fmla="*/ 355 h 741"/>
              <a:gd name="T66" fmla="*/ 228 w 742"/>
              <a:gd name="T67" fmla="*/ 290 h 741"/>
              <a:gd name="T68" fmla="*/ 248 w 742"/>
              <a:gd name="T69" fmla="*/ 428 h 741"/>
              <a:gd name="T70" fmla="*/ 391 w 742"/>
              <a:gd name="T71" fmla="*/ 456 h 741"/>
              <a:gd name="T72" fmla="*/ 371 w 742"/>
              <a:gd name="T73" fmla="*/ 584 h 741"/>
              <a:gd name="T74" fmla="*/ 371 w 742"/>
              <a:gd name="T75" fmla="*/ 58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2" h="741">
                <a:moveTo>
                  <a:pt x="739" y="330"/>
                </a:moveTo>
                <a:cubicBezTo>
                  <a:pt x="737" y="319"/>
                  <a:pt x="725" y="312"/>
                  <a:pt x="715" y="312"/>
                </a:cubicBezTo>
                <a:cubicBezTo>
                  <a:pt x="681" y="312"/>
                  <a:pt x="651" y="292"/>
                  <a:pt x="638" y="261"/>
                </a:cubicBezTo>
                <a:cubicBezTo>
                  <a:pt x="625" y="229"/>
                  <a:pt x="634" y="193"/>
                  <a:pt x="659" y="169"/>
                </a:cubicBezTo>
                <a:cubicBezTo>
                  <a:pt x="667" y="162"/>
                  <a:pt x="668" y="150"/>
                  <a:pt x="661" y="142"/>
                </a:cubicBezTo>
                <a:cubicBezTo>
                  <a:pt x="644" y="120"/>
                  <a:pt x="624" y="100"/>
                  <a:pt x="603" y="82"/>
                </a:cubicBezTo>
                <a:cubicBezTo>
                  <a:pt x="594" y="76"/>
                  <a:pt x="582" y="77"/>
                  <a:pt x="574" y="85"/>
                </a:cubicBezTo>
                <a:cubicBezTo>
                  <a:pt x="552" y="109"/>
                  <a:pt x="513" y="118"/>
                  <a:pt x="482" y="105"/>
                </a:cubicBezTo>
                <a:cubicBezTo>
                  <a:pt x="450" y="92"/>
                  <a:pt x="430" y="60"/>
                  <a:pt x="432" y="25"/>
                </a:cubicBezTo>
                <a:cubicBezTo>
                  <a:pt x="433" y="14"/>
                  <a:pt x="425" y="5"/>
                  <a:pt x="414" y="3"/>
                </a:cubicBezTo>
                <a:cubicBezTo>
                  <a:pt x="386" y="0"/>
                  <a:pt x="359" y="0"/>
                  <a:pt x="331" y="3"/>
                </a:cubicBezTo>
                <a:cubicBezTo>
                  <a:pt x="320" y="4"/>
                  <a:pt x="312" y="14"/>
                  <a:pt x="312" y="24"/>
                </a:cubicBezTo>
                <a:cubicBezTo>
                  <a:pt x="314" y="59"/>
                  <a:pt x="293" y="90"/>
                  <a:pt x="262" y="103"/>
                </a:cubicBezTo>
                <a:cubicBezTo>
                  <a:pt x="232" y="116"/>
                  <a:pt x="192" y="107"/>
                  <a:pt x="170" y="82"/>
                </a:cubicBezTo>
                <a:cubicBezTo>
                  <a:pt x="163" y="75"/>
                  <a:pt x="151" y="74"/>
                  <a:pt x="142" y="80"/>
                </a:cubicBezTo>
                <a:cubicBezTo>
                  <a:pt x="120" y="98"/>
                  <a:pt x="100" y="117"/>
                  <a:pt x="82" y="139"/>
                </a:cubicBezTo>
                <a:cubicBezTo>
                  <a:pt x="76" y="148"/>
                  <a:pt x="77" y="160"/>
                  <a:pt x="85" y="167"/>
                </a:cubicBezTo>
                <a:cubicBezTo>
                  <a:pt x="110" y="191"/>
                  <a:pt x="119" y="228"/>
                  <a:pt x="105" y="260"/>
                </a:cubicBezTo>
                <a:cubicBezTo>
                  <a:pt x="93" y="290"/>
                  <a:pt x="61" y="310"/>
                  <a:pt x="25" y="310"/>
                </a:cubicBezTo>
                <a:cubicBezTo>
                  <a:pt x="13" y="309"/>
                  <a:pt x="5" y="317"/>
                  <a:pt x="3" y="328"/>
                </a:cubicBezTo>
                <a:cubicBezTo>
                  <a:pt x="0" y="356"/>
                  <a:pt x="0" y="384"/>
                  <a:pt x="3" y="412"/>
                </a:cubicBezTo>
                <a:cubicBezTo>
                  <a:pt x="4" y="422"/>
                  <a:pt x="17" y="430"/>
                  <a:pt x="28" y="430"/>
                </a:cubicBezTo>
                <a:cubicBezTo>
                  <a:pt x="60" y="429"/>
                  <a:pt x="91" y="449"/>
                  <a:pt x="104" y="481"/>
                </a:cubicBezTo>
                <a:cubicBezTo>
                  <a:pt x="117" y="512"/>
                  <a:pt x="108" y="549"/>
                  <a:pt x="83" y="572"/>
                </a:cubicBezTo>
                <a:cubicBezTo>
                  <a:pt x="75" y="580"/>
                  <a:pt x="74" y="592"/>
                  <a:pt x="81" y="600"/>
                </a:cubicBezTo>
                <a:cubicBezTo>
                  <a:pt x="98" y="622"/>
                  <a:pt x="118" y="642"/>
                  <a:pt x="139" y="660"/>
                </a:cubicBezTo>
                <a:cubicBezTo>
                  <a:pt x="148" y="666"/>
                  <a:pt x="160" y="665"/>
                  <a:pt x="167" y="657"/>
                </a:cubicBezTo>
                <a:cubicBezTo>
                  <a:pt x="190" y="633"/>
                  <a:pt x="229" y="624"/>
                  <a:pt x="260" y="637"/>
                </a:cubicBezTo>
                <a:cubicBezTo>
                  <a:pt x="292" y="650"/>
                  <a:pt x="312" y="682"/>
                  <a:pt x="310" y="717"/>
                </a:cubicBezTo>
                <a:cubicBezTo>
                  <a:pt x="309" y="728"/>
                  <a:pt x="317" y="737"/>
                  <a:pt x="328" y="738"/>
                </a:cubicBezTo>
                <a:cubicBezTo>
                  <a:pt x="342" y="740"/>
                  <a:pt x="356" y="741"/>
                  <a:pt x="371" y="741"/>
                </a:cubicBezTo>
                <a:cubicBezTo>
                  <a:pt x="384" y="741"/>
                  <a:pt x="398" y="740"/>
                  <a:pt x="411" y="739"/>
                </a:cubicBezTo>
                <a:cubicBezTo>
                  <a:pt x="422" y="738"/>
                  <a:pt x="430" y="728"/>
                  <a:pt x="429" y="718"/>
                </a:cubicBezTo>
                <a:cubicBezTo>
                  <a:pt x="428" y="683"/>
                  <a:pt x="449" y="652"/>
                  <a:pt x="480" y="639"/>
                </a:cubicBezTo>
                <a:cubicBezTo>
                  <a:pt x="511" y="626"/>
                  <a:pt x="550" y="635"/>
                  <a:pt x="572" y="659"/>
                </a:cubicBezTo>
                <a:cubicBezTo>
                  <a:pt x="579" y="667"/>
                  <a:pt x="591" y="668"/>
                  <a:pt x="600" y="662"/>
                </a:cubicBezTo>
                <a:cubicBezTo>
                  <a:pt x="622" y="644"/>
                  <a:pt x="642" y="625"/>
                  <a:pt x="659" y="603"/>
                </a:cubicBezTo>
                <a:cubicBezTo>
                  <a:pt x="666" y="594"/>
                  <a:pt x="665" y="582"/>
                  <a:pt x="657" y="574"/>
                </a:cubicBezTo>
                <a:cubicBezTo>
                  <a:pt x="632" y="551"/>
                  <a:pt x="623" y="514"/>
                  <a:pt x="637" y="482"/>
                </a:cubicBezTo>
                <a:cubicBezTo>
                  <a:pt x="649" y="452"/>
                  <a:pt x="680" y="432"/>
                  <a:pt x="712" y="432"/>
                </a:cubicBezTo>
                <a:cubicBezTo>
                  <a:pt x="717" y="432"/>
                  <a:pt x="717" y="432"/>
                  <a:pt x="717" y="432"/>
                </a:cubicBezTo>
                <a:cubicBezTo>
                  <a:pt x="727" y="433"/>
                  <a:pt x="737" y="425"/>
                  <a:pt x="738" y="414"/>
                </a:cubicBezTo>
                <a:cubicBezTo>
                  <a:pt x="742" y="386"/>
                  <a:pt x="742" y="358"/>
                  <a:pt x="739" y="330"/>
                </a:cubicBezTo>
                <a:close/>
                <a:moveTo>
                  <a:pt x="371" y="584"/>
                </a:moveTo>
                <a:cubicBezTo>
                  <a:pt x="253" y="584"/>
                  <a:pt x="158" y="489"/>
                  <a:pt x="158" y="371"/>
                </a:cubicBezTo>
                <a:cubicBezTo>
                  <a:pt x="158" y="253"/>
                  <a:pt x="253" y="158"/>
                  <a:pt x="371" y="158"/>
                </a:cubicBezTo>
                <a:cubicBezTo>
                  <a:pt x="489" y="158"/>
                  <a:pt x="584" y="253"/>
                  <a:pt x="584" y="371"/>
                </a:cubicBezTo>
                <a:cubicBezTo>
                  <a:pt x="584" y="411"/>
                  <a:pt x="573" y="448"/>
                  <a:pt x="554" y="480"/>
                </a:cubicBezTo>
                <a:cubicBezTo>
                  <a:pt x="461" y="387"/>
                  <a:pt x="461" y="387"/>
                  <a:pt x="461" y="387"/>
                </a:cubicBezTo>
                <a:cubicBezTo>
                  <a:pt x="467" y="371"/>
                  <a:pt x="471" y="354"/>
                  <a:pt x="471" y="336"/>
                </a:cubicBezTo>
                <a:cubicBezTo>
                  <a:pt x="471" y="301"/>
                  <a:pt x="457" y="268"/>
                  <a:pt x="433" y="243"/>
                </a:cubicBezTo>
                <a:cubicBezTo>
                  <a:pt x="408" y="219"/>
                  <a:pt x="375" y="205"/>
                  <a:pt x="340" y="205"/>
                </a:cubicBezTo>
                <a:cubicBezTo>
                  <a:pt x="329" y="205"/>
                  <a:pt x="317" y="207"/>
                  <a:pt x="306" y="210"/>
                </a:cubicBezTo>
                <a:cubicBezTo>
                  <a:pt x="301" y="211"/>
                  <a:pt x="297" y="215"/>
                  <a:pt x="296" y="220"/>
                </a:cubicBezTo>
                <a:cubicBezTo>
                  <a:pt x="294" y="225"/>
                  <a:pt x="296" y="230"/>
                  <a:pt x="300" y="234"/>
                </a:cubicBezTo>
                <a:cubicBezTo>
                  <a:pt x="300" y="234"/>
                  <a:pt x="346" y="281"/>
                  <a:pt x="361" y="296"/>
                </a:cubicBezTo>
                <a:cubicBezTo>
                  <a:pt x="363" y="298"/>
                  <a:pt x="363" y="302"/>
                  <a:pt x="363" y="303"/>
                </a:cubicBezTo>
                <a:cubicBezTo>
                  <a:pt x="362" y="304"/>
                  <a:pt x="362" y="304"/>
                  <a:pt x="362" y="304"/>
                </a:cubicBezTo>
                <a:cubicBezTo>
                  <a:pt x="361" y="321"/>
                  <a:pt x="358" y="341"/>
                  <a:pt x="355" y="349"/>
                </a:cubicBezTo>
                <a:cubicBezTo>
                  <a:pt x="355" y="349"/>
                  <a:pt x="355" y="350"/>
                  <a:pt x="354" y="350"/>
                </a:cubicBezTo>
                <a:cubicBezTo>
                  <a:pt x="354" y="350"/>
                  <a:pt x="354" y="351"/>
                  <a:pt x="353" y="351"/>
                </a:cubicBezTo>
                <a:cubicBezTo>
                  <a:pt x="345" y="354"/>
                  <a:pt x="325" y="357"/>
                  <a:pt x="308" y="358"/>
                </a:cubicBezTo>
                <a:cubicBezTo>
                  <a:pt x="308" y="358"/>
                  <a:pt x="308" y="358"/>
                  <a:pt x="308" y="358"/>
                </a:cubicBezTo>
                <a:cubicBezTo>
                  <a:pt x="307" y="358"/>
                  <a:pt x="307" y="358"/>
                  <a:pt x="307" y="358"/>
                </a:cubicBezTo>
                <a:cubicBezTo>
                  <a:pt x="307" y="358"/>
                  <a:pt x="306" y="358"/>
                  <a:pt x="306" y="358"/>
                </a:cubicBezTo>
                <a:cubicBezTo>
                  <a:pt x="304" y="358"/>
                  <a:pt x="301" y="358"/>
                  <a:pt x="299" y="355"/>
                </a:cubicBezTo>
                <a:cubicBezTo>
                  <a:pt x="283" y="339"/>
                  <a:pt x="239" y="295"/>
                  <a:pt x="239" y="295"/>
                </a:cubicBezTo>
                <a:cubicBezTo>
                  <a:pt x="235" y="291"/>
                  <a:pt x="231" y="290"/>
                  <a:pt x="228" y="290"/>
                </a:cubicBezTo>
                <a:cubicBezTo>
                  <a:pt x="222" y="290"/>
                  <a:pt x="216" y="295"/>
                  <a:pt x="214" y="302"/>
                </a:cubicBezTo>
                <a:cubicBezTo>
                  <a:pt x="202" y="347"/>
                  <a:pt x="215" y="395"/>
                  <a:pt x="248" y="428"/>
                </a:cubicBezTo>
                <a:cubicBezTo>
                  <a:pt x="273" y="453"/>
                  <a:pt x="305" y="467"/>
                  <a:pt x="340" y="467"/>
                </a:cubicBezTo>
                <a:cubicBezTo>
                  <a:pt x="358" y="467"/>
                  <a:pt x="375" y="463"/>
                  <a:pt x="391" y="456"/>
                </a:cubicBezTo>
                <a:cubicBezTo>
                  <a:pt x="486" y="551"/>
                  <a:pt x="486" y="551"/>
                  <a:pt x="486" y="551"/>
                </a:cubicBezTo>
                <a:cubicBezTo>
                  <a:pt x="453" y="572"/>
                  <a:pt x="413" y="584"/>
                  <a:pt x="371" y="584"/>
                </a:cubicBezTo>
                <a:close/>
                <a:moveTo>
                  <a:pt x="371" y="584"/>
                </a:moveTo>
                <a:cubicBezTo>
                  <a:pt x="371" y="584"/>
                  <a:pt x="371" y="584"/>
                  <a:pt x="371" y="58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3" name="모서리가 둥근 직사각형 4"/>
          <p:cNvSpPr/>
          <p:nvPr/>
        </p:nvSpPr>
        <p:spPr bwMode="auto">
          <a:xfrm>
            <a:off x="4232920" y="2173251"/>
            <a:ext cx="5539891" cy="360000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solidFill>
              <a:srgbClr val="009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indent="-180975"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  <a:sym typeface="Monotype Sorts"/>
              </a:rPr>
              <a:t>데이터 분석 및 분석 대상 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  <a:sym typeface="Monotype Sorts"/>
              </a:rPr>
              <a:t>Field 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  <a:sym typeface="Monotype Sorts"/>
              </a:rPr>
              <a:t>선정 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+mj-ea"/>
              <a:ea typeface="+mj-ea"/>
              <a:sym typeface="Monotype Sorts"/>
            </a:endParaRPr>
          </a:p>
        </p:txBody>
      </p:sp>
      <p:pic>
        <p:nvPicPr>
          <p:cNvPr id="4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237523" y="2168860"/>
            <a:ext cx="1381231" cy="28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모서리가 둥근 직사각형 4"/>
          <p:cNvSpPr/>
          <p:nvPr/>
        </p:nvSpPr>
        <p:spPr bwMode="auto">
          <a:xfrm>
            <a:off x="4232920" y="4005064"/>
            <a:ext cx="5539891" cy="360000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solidFill>
              <a:srgbClr val="009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indent="-180975"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빅데이터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 분석 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(Top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분석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, 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상관분석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, </a:t>
            </a:r>
            <a:r>
              <a:rPr kumimoji="0"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시계열분석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)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+mn-ea"/>
              <a:sym typeface="Monotype Sorts"/>
            </a:endParaRPr>
          </a:p>
        </p:txBody>
      </p:sp>
      <p:pic>
        <p:nvPicPr>
          <p:cNvPr id="46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237523" y="4005065"/>
            <a:ext cx="1381231" cy="28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모서리가 둥근 직사각형 4"/>
          <p:cNvSpPr/>
          <p:nvPr/>
        </p:nvSpPr>
        <p:spPr bwMode="auto">
          <a:xfrm>
            <a:off x="0" y="3861048"/>
            <a:ext cx="3152800" cy="1108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46800" anchor="ctr"/>
          <a:lstStyle/>
          <a:p>
            <a:pPr defTabSz="1067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외부 사이버 위협 정보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Text Box 164"/>
          <p:cNvSpPr txBox="1">
            <a:spLocks noChangeArrowheads="1"/>
          </p:cNvSpPr>
          <p:nvPr/>
        </p:nvSpPr>
        <p:spPr bwMode="gray">
          <a:xfrm>
            <a:off x="4989313" y="2719300"/>
            <a:ext cx="140743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악성코드 은닉 탐지시스템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4485257" y="2692077"/>
            <a:ext cx="43204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485257" y="3073837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 Box 164"/>
          <p:cNvSpPr txBox="1">
            <a:spLocks noChangeArrowheads="1"/>
          </p:cNvSpPr>
          <p:nvPr/>
        </p:nvSpPr>
        <p:spPr bwMode="gray">
          <a:xfrm>
            <a:off x="4989314" y="3101060"/>
            <a:ext cx="140743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지능형 </a:t>
            </a:r>
            <a:r>
              <a:rPr lang="ko-KR" altLang="en-US" sz="1200" kern="0" spc="-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스미싱</a:t>
            </a: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탐지시스템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4485257" y="4550003"/>
            <a:ext cx="43204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marL="0" lvl="1" algn="ctr" defTabSz="957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4485257" y="4931763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marL="0" lvl="1" algn="ctr" defTabSz="957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4485257" y="5313524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marL="0" lvl="1" algn="ctr" defTabSz="957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244256" y="3032956"/>
            <a:ext cx="420526" cy="42058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01</a:t>
            </a:r>
            <a:endParaRPr kumimoji="0"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247998" y="4210854"/>
            <a:ext cx="420515" cy="42058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02</a:t>
            </a:r>
            <a:endParaRPr kumimoji="0"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5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분석과제 수행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477977" y="3477319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 Box 164"/>
          <p:cNvSpPr txBox="1">
            <a:spLocks noChangeArrowheads="1"/>
          </p:cNvSpPr>
          <p:nvPr/>
        </p:nvSpPr>
        <p:spPr bwMode="gray">
          <a:xfrm>
            <a:off x="4982034" y="3504542"/>
            <a:ext cx="642805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회원사</a:t>
            </a: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정보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8" name="Text Box 164"/>
          <p:cNvSpPr txBox="1">
            <a:spLocks noChangeArrowheads="1"/>
          </p:cNvSpPr>
          <p:nvPr/>
        </p:nvSpPr>
        <p:spPr bwMode="gray">
          <a:xfrm>
            <a:off x="4989313" y="4577226"/>
            <a:ext cx="375904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사이버 위협 유형별  도용되는 도메인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IP, </a:t>
            </a:r>
            <a:r>
              <a:rPr lang="en-US" altLang="ko-KR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URL </a:t>
            </a: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정보는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?  =&gt;  TOP 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53" name="Text Box 164"/>
          <p:cNvSpPr txBox="1">
            <a:spLocks noChangeArrowheads="1"/>
          </p:cNvSpPr>
          <p:nvPr/>
        </p:nvSpPr>
        <p:spPr bwMode="gray">
          <a:xfrm>
            <a:off x="4989314" y="4958986"/>
            <a:ext cx="3254096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사이버 위협의 상호 영향도 분석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=&gt;  </a:t>
            </a:r>
            <a:r>
              <a:rPr lang="ko-KR" altLang="en-US" sz="1200" kern="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위협별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상관 분석 정보</a:t>
            </a:r>
          </a:p>
        </p:txBody>
      </p:sp>
      <p:sp>
        <p:nvSpPr>
          <p:cNvPr id="54" name="Text Box 164"/>
          <p:cNvSpPr txBox="1">
            <a:spLocks noChangeArrowheads="1"/>
          </p:cNvSpPr>
          <p:nvPr/>
        </p:nvSpPr>
        <p:spPr bwMode="gray">
          <a:xfrm>
            <a:off x="4989314" y="5340747"/>
            <a:ext cx="4429098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향후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어떤 유형의 사이버 위협이 집중되는가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?  =&gt;  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추세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계절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kern="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시간별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패턴 정보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8816851" y="4550003"/>
            <a:ext cx="52863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8816851" y="4931763"/>
            <a:ext cx="52863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ALL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8816851" y="5608401"/>
            <a:ext cx="503672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8816851" y="5925591"/>
            <a:ext cx="503672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모서리가 둥근 직사각형 4"/>
          <p:cNvSpPr/>
          <p:nvPr/>
        </p:nvSpPr>
        <p:spPr bwMode="auto">
          <a:xfrm>
            <a:off x="0" y="5092714"/>
            <a:ext cx="3152800" cy="1108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46800" anchor="ctr"/>
          <a:lstStyle/>
          <a:p>
            <a:pPr defTabSz="1067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외부 사이버 위협 정보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247998" y="5442520"/>
            <a:ext cx="420515" cy="42058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02</a:t>
            </a:r>
            <a:endParaRPr kumimoji="0"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전체 분석 내용으로 수정 보완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Field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도메인 정보 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ctex.domain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 Top 100)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80492" y="2146712"/>
          <a:ext cx="8844470" cy="407337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28320"/>
                <a:gridCol w="1056640"/>
                <a:gridCol w="528320"/>
                <a:gridCol w="528320"/>
                <a:gridCol w="1144694"/>
                <a:gridCol w="528320"/>
                <a:gridCol w="528320"/>
                <a:gridCol w="1144694"/>
                <a:gridCol w="528320"/>
                <a:gridCol w="528320"/>
                <a:gridCol w="1271882"/>
                <a:gridCol w="528320"/>
              </a:tblGrid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28999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biz.bzero.kr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msauction.co.kr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iurl.kr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goo.gl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15404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wheelshop.kr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shop.likethiz.net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sorishop.com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url.ms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1962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suo.im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tinyurl.com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artstherapy.or.kr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urly.co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seungbongdo.co.kr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yoent.co.kr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benuonline.co.kr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sncchicago.com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919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hyund.net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insight-master.com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miguhara.com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url.lota.co.kr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kefship.com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..goo.gl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sunglim.com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sir.bz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m00.me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cto.kr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data.gooddome.co.kr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boxs.kr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urlel.kr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jw114.kr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dealer.chrysler.co.kr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bit.ly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ntour.co.kr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npl.co.kr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heal1004.com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u.to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bornto.co.kr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ogs.kr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motorpower.co.kr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gaei.tk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cj.eckedu.com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eiscorp.co.kr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underswo.de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cj2.bopdz.com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sep9.cn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alturl.com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9ps.kr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ow.ly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cheum.bibloz.co.kr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zzoin.com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agoo.gl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runnfly.co.kr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dotori.org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dsxt.com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ienco.co.kr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di.do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hdpnf.com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el32.com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rcom.co.kr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itmk.kr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sunwooauction.com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kbua.co.kr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www.cjkoreaexpress.tk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rrd.me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97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doshort.com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koreatools.co.kr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.www.upsu.tk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chilp.it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96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wooriaiok.co.kr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reviewplace.co.kr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mgine.co.kr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upsu.tk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82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www.eiscorp.co.kr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muz.so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flower011.co.kr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surl.me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73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gooodlife.com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toastweb.co.kr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ko.lovewarr.cn.com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me2.do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72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tuney.kr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www.cooshop.co.kr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www.emarte.cn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test.co.kr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ssurl.kr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drkoops.co.kr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11.snubugo.net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yy7.com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hyean113.com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jifood.kr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980.so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cj1.bopdz.com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kjtf.co.kr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kiwoomauction.com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dongjak5060.or.kr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www.ccc153.com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www.gsec.co.kr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berkley.co.kr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isacc.kr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380492" y="2960948"/>
            <a:ext cx="2160240" cy="18002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77236" y="4869160"/>
            <a:ext cx="2090136" cy="1272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84959"/>
              </p:ext>
            </p:extLst>
          </p:nvPr>
        </p:nvGraphicFramePr>
        <p:xfrm>
          <a:off x="7221252" y="5060779"/>
          <a:ext cx="1836204" cy="1024890"/>
        </p:xfrm>
        <a:graphic>
          <a:graphicData uri="http://schemas.openxmlformats.org/drawingml/2006/table">
            <a:tbl>
              <a:tblPr/>
              <a:tblGrid>
                <a:gridCol w="1836204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단축 도메인은 발생 경향에 대하여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업무에 참조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일반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Domain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정보에 대해서는 향후 위협정보 대응을 위한 추가 분석이 요청됨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986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1.1 Collection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탐색적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지능형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스미싱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탐지시스템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0492" y="2348879"/>
            <a:ext cx="2160240" cy="576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3380" y="6273316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2016.10.11 ~ 2017.03.31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2684748" y="2852936"/>
            <a:ext cx="1276580" cy="396044"/>
          </a:xfrm>
          <a:prstGeom prst="wedgeEllipseCallout">
            <a:avLst>
              <a:gd name="adj1" fmla="val -59491"/>
              <a:gd name="adj2" fmla="val 6057"/>
            </a:avLst>
          </a:prstGeom>
          <a:solidFill>
            <a:schemeClr val="accent5">
              <a:tint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일반</a:t>
            </a:r>
            <a:r>
              <a:rPr lang="en-US" altLang="ko-KR" sz="12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도메인</a:t>
            </a:r>
            <a:endParaRPr lang="ko-KR" altLang="en-US" sz="12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타원형 설명선 15"/>
          <p:cNvSpPr/>
          <p:nvPr/>
        </p:nvSpPr>
        <p:spPr>
          <a:xfrm>
            <a:off x="2684748" y="2384884"/>
            <a:ext cx="1276580" cy="396044"/>
          </a:xfrm>
          <a:prstGeom prst="wedgeEllipseCallout">
            <a:avLst>
              <a:gd name="adj1" fmla="val -59491"/>
              <a:gd name="adj2" fmla="val 6057"/>
            </a:avLst>
          </a:prstGeom>
          <a:solidFill>
            <a:schemeClr val="accent5">
              <a:tint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단축 도메인</a:t>
            </a:r>
            <a:endParaRPr lang="ko-KR" alt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4488" y="3104964"/>
            <a:ext cx="2160240" cy="1233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0492" y="4365104"/>
            <a:ext cx="2160240" cy="18002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Word Cloud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도메인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: </a:t>
            </a:r>
            <a:r>
              <a:rPr kumimoji="0"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ctex.domain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 Top 50)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2168860"/>
            <a:ext cx="9038592" cy="4032448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1.2 TOP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63364" y="4869160"/>
            <a:ext cx="2090136" cy="1272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08334"/>
              </p:ext>
            </p:extLst>
          </p:nvPr>
        </p:nvGraphicFramePr>
        <p:xfrm>
          <a:off x="7507380" y="5088341"/>
          <a:ext cx="1946120" cy="1064583"/>
        </p:xfrm>
        <a:graphic>
          <a:graphicData uri="http://schemas.openxmlformats.org/drawingml/2006/table">
            <a:tbl>
              <a:tblPr/>
              <a:tblGrid>
                <a:gridCol w="1946120"/>
              </a:tblGrid>
              <a:tr h="6112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탐지된 미국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중국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한국 등의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  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크라우드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호스팅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케이블   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티비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시카고치과병원 등의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Domain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정보는 위협정보 대응을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8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위한 사이버위협정보 제공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5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2115029"/>
            <a:ext cx="4859083" cy="4014310"/>
          </a:xfrm>
          <a:prstGeom prst="rect">
            <a:avLst/>
          </a:prstGeom>
        </p:spPr>
      </p:pic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상관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(2016.09~2017.09)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은닉사이트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탐지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C0002 vs.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사이버트랩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C0005)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061012" y="2330521"/>
          <a:ext cx="4680507" cy="261064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</a:tblGrid>
              <a:tr h="200819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C0001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C0008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C0009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C0030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C8000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C0001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-0.09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-0.25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-0.49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-0.11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0.03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-0.25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0.65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C0008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-0.49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C0009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0.18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0.65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-0.13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C0030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C8000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5385048" y="3501008"/>
            <a:ext cx="3960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1.3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상관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65640"/>
              </p:ext>
            </p:extLst>
          </p:nvPr>
        </p:nvGraphicFramePr>
        <p:xfrm>
          <a:off x="3728864" y="2708920"/>
          <a:ext cx="2091804" cy="282892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45902"/>
                <a:gridCol w="1045902"/>
              </a:tblGrid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MCF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허니넷시스템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MCF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사이버트랩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-0.71258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DNS</a:t>
                      </a:r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싱크홀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사이버치료체계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DDOS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사이버대피소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-0.20113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DDOS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대응시스템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악성코드 유포탐지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u="none" strike="noStrike" dirty="0" err="1" smtClean="0">
                          <a:effectLst/>
                          <a:latin typeface="+mn-ea"/>
                          <a:ea typeface="+mn-ea"/>
                        </a:rPr>
                        <a:t>피싱사이트</a:t>
                      </a:r>
                      <a:r>
                        <a:rPr lang="ko-KR" altLang="en-US" sz="1000" u="none" strike="noStrike" dirty="0" smtClean="0">
                          <a:effectLst/>
                          <a:latin typeface="+mn-ea"/>
                          <a:ea typeface="+mn-ea"/>
                        </a:rPr>
                        <a:t> 탐지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u="none" strike="noStrike" dirty="0" err="1" smtClean="0">
                          <a:effectLst/>
                          <a:latin typeface="+mn-ea"/>
                          <a:ea typeface="+mn-ea"/>
                        </a:rPr>
                        <a:t>지능형스미싱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-0.82399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웹취약점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점검 및 보안도구 보급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-0.3505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5097016" y="3320988"/>
            <a:ext cx="75608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07" y="2716654"/>
            <a:ext cx="3827537" cy="186447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097016" y="4869160"/>
            <a:ext cx="75608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194" y="4833156"/>
            <a:ext cx="3827537" cy="18722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29264" y="3032956"/>
            <a:ext cx="2090136" cy="9652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93563"/>
              </p:ext>
            </p:extLst>
          </p:nvPr>
        </p:nvGraphicFramePr>
        <p:xfrm>
          <a:off x="7437276" y="3140968"/>
          <a:ext cx="1946120" cy="1192530"/>
        </p:xfrm>
        <a:graphic>
          <a:graphicData uri="http://schemas.openxmlformats.org/drawingml/2006/table">
            <a:tbl>
              <a:tblPr/>
              <a:tblGrid>
                <a:gridCol w="1946120"/>
              </a:tblGrid>
              <a:tr h="408058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악성코드 은닉사이트 탐지가 증가하면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사이버트랩 탐지가 감소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문자 위협이 증가하면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홈페이지 위협이 감소하는 현상을 의미함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774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3330916" y="5811469"/>
            <a:ext cx="2090136" cy="71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19730"/>
              </p:ext>
            </p:extLst>
          </p:nvPr>
        </p:nvGraphicFramePr>
        <p:xfrm>
          <a:off x="3474932" y="5909702"/>
          <a:ext cx="1946120" cy="857250"/>
        </p:xfrm>
        <a:graphic>
          <a:graphicData uri="http://schemas.openxmlformats.org/drawingml/2006/table">
            <a:tbl>
              <a:tblPr/>
              <a:tblGrid>
                <a:gridCol w="1946120"/>
              </a:tblGrid>
              <a:tr h="40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Blue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색은 양의 상관관계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Red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색은 음의 상관관계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색이 짙을수록 상관관계가 높음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774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44488" y="5985284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2011.12 ~ 2017.09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83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13389</TotalTime>
  <Words>2457</Words>
  <Application>Microsoft Office PowerPoint</Application>
  <PresentationFormat>A4 용지(210x297mm)</PresentationFormat>
  <Paragraphs>1472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Arial</vt:lpstr>
      <vt:lpstr>맑은 고딕</vt:lpstr>
      <vt:lpstr>Monotype Sorts</vt:lpstr>
      <vt:lpstr>Wingdings</vt:lpstr>
      <vt:lpstr>현대하모니 M</vt:lpstr>
      <vt:lpstr>현대하모니 B</vt:lpstr>
      <vt:lpstr>Office 테마</vt:lpstr>
      <vt:lpstr>9_디자인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771</dc:creator>
  <cp:lastModifiedBy>Jung</cp:lastModifiedBy>
  <cp:revision>834</cp:revision>
  <cp:lastPrinted>2017-07-05T22:55:11Z</cp:lastPrinted>
  <dcterms:created xsi:type="dcterms:W3CDTF">2016-03-23T18:28:05Z</dcterms:created>
  <dcterms:modified xsi:type="dcterms:W3CDTF">2017-12-10T15:23:10Z</dcterms:modified>
</cp:coreProperties>
</file>